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50"/>
  </p:notesMasterIdLst>
  <p:sldIdLst>
    <p:sldId id="256" r:id="rId3"/>
    <p:sldId id="257" r:id="rId4"/>
    <p:sldId id="522" r:id="rId5"/>
    <p:sldId id="514" r:id="rId6"/>
    <p:sldId id="259" r:id="rId7"/>
    <p:sldId id="523" r:id="rId8"/>
    <p:sldId id="258" r:id="rId9"/>
    <p:sldId id="261" r:id="rId10"/>
    <p:sldId id="263" r:id="rId11"/>
    <p:sldId id="262" r:id="rId12"/>
    <p:sldId id="524" r:id="rId13"/>
    <p:sldId id="266" r:id="rId14"/>
    <p:sldId id="265" r:id="rId15"/>
    <p:sldId id="270" r:id="rId16"/>
    <p:sldId id="271" r:id="rId17"/>
    <p:sldId id="268" r:id="rId18"/>
    <p:sldId id="267" r:id="rId19"/>
    <p:sldId id="529" r:id="rId20"/>
    <p:sldId id="284" r:id="rId21"/>
    <p:sldId id="283" r:id="rId22"/>
    <p:sldId id="272" r:id="rId23"/>
    <p:sldId id="525" r:id="rId24"/>
    <p:sldId id="528" r:id="rId25"/>
    <p:sldId id="274" r:id="rId26"/>
    <p:sldId id="527" r:id="rId27"/>
    <p:sldId id="288" r:id="rId28"/>
    <p:sldId id="285" r:id="rId29"/>
    <p:sldId id="308" r:id="rId30"/>
    <p:sldId id="537" r:id="rId31"/>
    <p:sldId id="289" r:id="rId32"/>
    <p:sldId id="290" r:id="rId33"/>
    <p:sldId id="278" r:id="rId34"/>
    <p:sldId id="269" r:id="rId35"/>
    <p:sldId id="534" r:id="rId36"/>
    <p:sldId id="279" r:id="rId37"/>
    <p:sldId id="280" r:id="rId38"/>
    <p:sldId id="538" r:id="rId39"/>
    <p:sldId id="539" r:id="rId40"/>
    <p:sldId id="541" r:id="rId41"/>
    <p:sldId id="542" r:id="rId42"/>
    <p:sldId id="286" r:id="rId43"/>
    <p:sldId id="307" r:id="rId44"/>
    <p:sldId id="294" r:id="rId45"/>
    <p:sldId id="295" r:id="rId46"/>
    <p:sldId id="296" r:id="rId47"/>
    <p:sldId id="543" r:id="rId48"/>
    <p:sldId id="309"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9pPr>
  </p:defaultTextStyle>
  <p:extLst>
    <p:ext uri="{521415D9-36F7-43E2-AB2F-B90AF26B5E84}">
      <p14:sectionLst xmlns:p14="http://schemas.microsoft.com/office/powerpoint/2010/main">
        <p14:section name="Default Section" id="{43077624-8682-4483-93FB-9E388BD97957}">
          <p14:sldIdLst>
            <p14:sldId id="256"/>
            <p14:sldId id="257"/>
            <p14:sldId id="522"/>
            <p14:sldId id="514"/>
            <p14:sldId id="259"/>
            <p14:sldId id="523"/>
            <p14:sldId id="258"/>
          </p14:sldIdLst>
        </p14:section>
        <p14:section name="Continuous Integration" id="{CE630715-72CD-40E2-B025-A7952E47B80C}">
          <p14:sldIdLst>
            <p14:sldId id="261"/>
            <p14:sldId id="263"/>
            <p14:sldId id="262"/>
            <p14:sldId id="524"/>
            <p14:sldId id="266"/>
            <p14:sldId id="265"/>
            <p14:sldId id="270"/>
            <p14:sldId id="271"/>
            <p14:sldId id="268"/>
            <p14:sldId id="267"/>
            <p14:sldId id="529"/>
            <p14:sldId id="284"/>
            <p14:sldId id="283"/>
            <p14:sldId id="272"/>
            <p14:sldId id="525"/>
            <p14:sldId id="528"/>
            <p14:sldId id="274"/>
            <p14:sldId id="527"/>
          </p14:sldIdLst>
        </p14:section>
        <p14:section name="Continuous Deployement" id="{74478631-7A8B-4C23-A182-9C3598F96FE2}">
          <p14:sldIdLst>
            <p14:sldId id="288"/>
            <p14:sldId id="285"/>
            <p14:sldId id="308"/>
            <p14:sldId id="537"/>
            <p14:sldId id="289"/>
            <p14:sldId id="290"/>
            <p14:sldId id="278"/>
            <p14:sldId id="269"/>
            <p14:sldId id="534"/>
            <p14:sldId id="279"/>
            <p14:sldId id="280"/>
            <p14:sldId id="538"/>
            <p14:sldId id="539"/>
            <p14:sldId id="541"/>
            <p14:sldId id="542"/>
            <p14:sldId id="286"/>
            <p14:sldId id="307"/>
            <p14:sldId id="294"/>
            <p14:sldId id="295"/>
            <p14:sldId id="296"/>
            <p14:sldId id="543"/>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autoAdjust="0"/>
    <p:restoredTop sz="70000" autoAdjust="0"/>
  </p:normalViewPr>
  <p:slideViewPr>
    <p:cSldViewPr snapToGrid="0">
      <p:cViewPr varScale="1">
        <p:scale>
          <a:sx n="43" d="100"/>
          <a:sy n="43" d="100"/>
        </p:scale>
        <p:origin x="1896" y="256"/>
      </p:cViewPr>
      <p:guideLst/>
    </p:cSldViewPr>
  </p:slideViewPr>
  <p:notesTextViewPr>
    <p:cViewPr>
      <p:scale>
        <a:sx n="1" d="1"/>
        <a:sy n="1" d="1"/>
      </p:scale>
      <p:origin x="0" y="0"/>
    </p:cViewPr>
  </p:notesTextViewPr>
  <p:sorterViewPr>
    <p:cViewPr>
      <p:scale>
        <a:sx n="70" d="100"/>
        <a:sy n="70" d="100"/>
      </p:scale>
      <p:origin x="0" y="-163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gineering.fb.com/2017/08/31/web/rapid-release-at-massive-scal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talk about continuous integration and continuous delivery, it is helpful to recall the motivation for the agile software development movement, and what they were trying to achieve (read slide)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Really the key part is that Agile offers the following promise: what if we could build software in such a way that we could embrace both defects and change. If you build a process that can have an “agile” response to shifting requirements, you are also probably building one that can tolerate defects much better. </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Compare to waterfall philosophy on risk: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Waterfall says: "The project is too large and complex, and it will take months (or years!) to plan, so once we come up with the plan, that plan can not change"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agile says “The project is too large and complex, it is unlikely that we will know exactly what we need right now, and to some extent, we are inventing something new. We think that as we make it, we will figure it out as we go”</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773283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By “Test”, we don’t just mean running Jest tests. A CI workflow consists of a set of “jobs”, which are simply scripts, in this case, written in a mix of Bash and TypeScript.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Here is a workflow that we use to test changes in the </a:t>
            </a:r>
            <a:r>
              <a:rPr dirty="0" err="1"/>
              <a:t>autograder</a:t>
            </a:r>
            <a:r>
              <a:rPr dirty="0"/>
              <a:t> </a:t>
            </a:r>
            <a:r>
              <a:rPr lang="en-US" dirty="0"/>
              <a:t>(our IP2 </a:t>
            </a:r>
            <a:r>
              <a:rPr lang="en-US" dirty="0" err="1"/>
              <a:t>autograder</a:t>
            </a:r>
            <a:r>
              <a:rPr lang="en-US" dirty="0"/>
              <a:t>, unfortunately the IP1 </a:t>
            </a:r>
            <a:r>
              <a:rPr lang="en-US" dirty="0" err="1"/>
              <a:t>autograder</a:t>
            </a:r>
            <a:r>
              <a:rPr lang="en-US" dirty="0"/>
              <a:t> was using a different </a:t>
            </a:r>
            <a:r>
              <a:rPr lang="en-US" dirty="0" err="1"/>
              <a:t>sytem</a:t>
            </a:r>
            <a:r>
              <a:rPr lang="en-US" dirty="0"/>
              <a:t>!) </a:t>
            </a:r>
            <a:r>
              <a:rPr dirty="0"/>
              <a:t>– the grader is automatically executed in a clean environment on various representative submissions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On the left, we can see the workflow that is run every time that we push a commit to the repository that hosts the IP </a:t>
            </a:r>
            <a:r>
              <a:rPr dirty="0" err="1"/>
              <a:t>autograder</a:t>
            </a:r>
            <a:r>
              <a:rPr dirty="0"/>
              <a:t>.</a:t>
            </a:r>
          </a:p>
          <a:p>
            <a:pPr defTabSz="457200">
              <a:lnSpc>
                <a:spcPct val="117999"/>
              </a:lnSpc>
              <a:defRPr sz="2200">
                <a:latin typeface="Helvetica Neue"/>
                <a:ea typeface="Helvetica Neue"/>
                <a:cs typeface="Helvetica Neue"/>
                <a:sym typeface="Helvetica Neue"/>
              </a:defRPr>
            </a:pPr>
            <a:r>
              <a:rPr dirty="0"/>
              <a:t>This workflow is triggered on any pull request on the repo, or on any push to the branch “main” or a branch that is prefixed with “releases/”.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There are two kinds of jobs: build, and test. Both run on our self-hosted </a:t>
            </a:r>
            <a:r>
              <a:rPr dirty="0" err="1"/>
              <a:t>github</a:t>
            </a:r>
            <a:r>
              <a:rPr dirty="0"/>
              <a:t> actions environment (runs-on), but there could be other values here to specify, say, an OS version to use.</a:t>
            </a:r>
          </a:p>
          <a:p>
            <a:pPr defTabSz="457200">
              <a:lnSpc>
                <a:spcPct val="117999"/>
              </a:lnSpc>
              <a:defRPr sz="2200">
                <a:latin typeface="Helvetica Neue"/>
                <a:ea typeface="Helvetica Neue"/>
                <a:cs typeface="Helvetica Neue"/>
                <a:sym typeface="Helvetica Neue"/>
              </a:defRPr>
            </a:pPr>
            <a:br>
              <a:rPr dirty="0"/>
            </a:br>
            <a:r>
              <a:rPr dirty="0"/>
              <a:t>The steps to build the project are to: 1. Check out the project, 2. setup </a:t>
            </a:r>
            <a:r>
              <a:rPr dirty="0" err="1"/>
              <a:t>nodeJS</a:t>
            </a:r>
            <a:r>
              <a:rPr dirty="0"/>
              <a:t> version 16, and 3. install it. If any of these steps fail, then the job fails, and we would see a red X in our build result.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Then, there is a job “test”, which in this case we allow to start running immediately (no dependency on build). The test job is parametrized over an array called “submissions”, which defines various example test suites that we test the </a:t>
            </a:r>
            <a:r>
              <a:rPr dirty="0" err="1"/>
              <a:t>autograder</a:t>
            </a:r>
            <a:r>
              <a:rPr dirty="0"/>
              <a:t> on with every commit (in GitHub Actions terminology, this is called a ‘build matrix strategy’). The test step also checks out the code, and also sets up NodeJS, and then it runs the </a:t>
            </a:r>
            <a:r>
              <a:rPr dirty="0" err="1"/>
              <a:t>autograder</a:t>
            </a:r>
            <a:r>
              <a:rPr dirty="0"/>
              <a:t>. The </a:t>
            </a:r>
            <a:r>
              <a:rPr dirty="0" err="1"/>
              <a:t>autograder</a:t>
            </a:r>
            <a:r>
              <a:rPr dirty="0"/>
              <a:t> is implemented in TypeScript as a GitHub Action itself, so we invoke it by telling GitHub to use the action defined in this repository (./), passing the </a:t>
            </a:r>
            <a:r>
              <a:rPr dirty="0" err="1"/>
              <a:t>spectiic</a:t>
            </a:r>
            <a:r>
              <a:rPr dirty="0"/>
              <a:t> submission directory that should be used to execute the </a:t>
            </a:r>
            <a:r>
              <a:rPr dirty="0" err="1"/>
              <a:t>autograder</a:t>
            </a:r>
            <a:r>
              <a:rPr dirty="0"/>
              <a: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workflow allows us to get very fast feedback on changes to the grading scripts – the grader is automatically executed in a clean environment on various representative submissions, and it can all happen in parallel.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Here’s another view of that same project’s CI pipeline: here we can see the history of each build. From this view, any developer can answer the simple question: “when did a test break? What fixed it?”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These screenshots show the graphical summary of two CI pipelines set up for </a:t>
            </a:r>
            <a:r>
              <a:rPr lang="en-US" dirty="0"/>
              <a:t>a software testing research tool</a:t>
            </a:r>
            <a:r>
              <a:rPr dirty="0"/>
              <a: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top one shows a workflow that can run on every commit, providing useful feedback on performance and correctness in about 15 minutes: running a 10 minute performance test on 5 benchmarks, repeating each one 5 times (25 concurrent jobs needed)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bottom one shows a workflow that runs only upon request, which performs a much more thorough evaluation: 20 repetitions of 5 benchmarks, with each running for 24 hours.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In both cases, there are 4 jobs defined: 1. build the matrix (run a script that will determine which benchmarks to run), 2. (in parallel) run the </a:t>
            </a:r>
            <a:r>
              <a:rPr dirty="0" err="1"/>
              <a:t>fuzzer</a:t>
            </a:r>
            <a:r>
              <a:rPr dirty="0"/>
              <a:t>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Automating this kind of performance testing lets us get feedback much faster than if we had to do it manually. It also allows us to have a centralized repository of those results, so that we can track performance over time.</a:t>
            </a:r>
          </a:p>
          <a:p>
            <a:pPr defTabSz="457200">
              <a:lnSpc>
                <a:spcPct val="117999"/>
              </a:lnSpc>
              <a:defRPr sz="2200">
                <a:latin typeface="Helvetica Neue"/>
                <a:ea typeface="Helvetica Neue"/>
                <a:cs typeface="Helvetica Neue"/>
                <a:sym typeface="Helvetica Neue"/>
              </a:defRPr>
            </a:pPr>
            <a:r>
              <a:rPr dirty="0"/>
              <a:t>Here is an example of one of the graphs that get output from the report.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“branch probes over time” is one of the key performance indicators that </a:t>
            </a:r>
            <a:r>
              <a:rPr dirty="0" err="1"/>
              <a:t>fuzzers</a:t>
            </a:r>
            <a:r>
              <a:rPr dirty="0"/>
              <a:t>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pPr defTabSz="457200">
              <a:lnSpc>
                <a:spcPct val="117999"/>
              </a:lnSpc>
              <a:defRPr sz="2200">
                <a:latin typeface="Helvetica Neue"/>
                <a:ea typeface="Helvetica Neue"/>
                <a:cs typeface="Helvetica Neue"/>
                <a:sym typeface="Helvetica Neue"/>
              </a:defRPr>
            </a:pPr>
            <a:r>
              <a:rPr dirty="0"/>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pPr defTabSz="457200">
              <a:lnSpc>
                <a:spcPct val="117999"/>
              </a:lnSpc>
              <a:defRPr sz="2200">
                <a:latin typeface="Helvetica Neue"/>
                <a:ea typeface="Helvetica Neue"/>
                <a:cs typeface="Helvetica Neue"/>
                <a:sym typeface="Helvetica Neue"/>
              </a:defRPr>
            </a:pPr>
            <a:r>
              <a:rPr dirty="0"/>
              <a:t>How do we compose system under test - do we use mocks for external services, or do we use production, or do we make a special environment for each integration test?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some notes below:</a:t>
            </a:r>
          </a:p>
          <a:p>
            <a:pPr marL="342900" indent="-342900">
              <a:buFontTx/>
              <a:buChar char="-"/>
            </a:pPr>
            <a:r>
              <a:rPr lang="en-US" dirty="0"/>
              <a:t>When builds are persistently broken (failing on each change), as in the screenshot on the bottom right, developers start to ignore the outcomes. </a:t>
            </a:r>
          </a:p>
          <a:p>
            <a:pPr marL="342900" indent="-342900">
              <a:buFontTx/>
              <a:buChar char="-"/>
            </a:pPr>
            <a:r>
              <a:rPr lang="en-US" dirty="0"/>
              <a:t>Run on every change for the reason we just saw – reduces debugging effort</a:t>
            </a:r>
          </a:p>
          <a:p>
            <a:pPr marL="342900" indent="-342900">
              <a:buFontTx/>
              <a:buChar char="-"/>
            </a:pPr>
            <a:r>
              <a:rPr lang="en-US" dirty="0"/>
              <a:t>Still do pre-commit testing locally (before CI). Think about the difference between running `</a:t>
            </a:r>
            <a:r>
              <a:rPr lang="en-US" dirty="0" err="1"/>
              <a:t>npm</a:t>
            </a:r>
            <a:r>
              <a:rPr lang="en-US" dirty="0"/>
              <a:t> test` for IP2, vs submitting to </a:t>
            </a:r>
            <a:r>
              <a:rPr lang="en-US" dirty="0" err="1"/>
              <a:t>autograder</a:t>
            </a:r>
            <a:r>
              <a:rPr lang="en-US" dirty="0"/>
              <a:t>. Why would you do tests locally? -&gt; even faster feedback</a:t>
            </a:r>
          </a:p>
          <a:p>
            <a:r>
              <a:rPr lang="en-US" dirty="0"/>
              <a:t>- Repeatable is important because you want to be able to reproduce same result again and again when debugging. The alternative is maybe called “flaky” and means that your CI pipeline fails due to reasons besides introducing a defect in the code, more on next slide</a:t>
            </a:r>
          </a:p>
          <a:p>
            <a:r>
              <a:rPr lang="en-US" dirty="0"/>
              <a:t>&gt;</a:t>
            </a:r>
          </a:p>
        </p:txBody>
      </p:sp>
    </p:spTree>
    <p:extLst>
      <p:ext uri="{BB962C8B-B14F-4D97-AF65-F5344CB8AC3E}">
        <p14:creationId xmlns:p14="http://schemas.microsoft.com/office/powerpoint/2010/main" val="389664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Consider the difference between integrating 100 commits and finding a bug vs integrating 2 commits and finding a bug. It will be much easier to figure out what introduced the bug when you only have those 2 commits!&gt;</a:t>
            </a:r>
          </a:p>
        </p:txBody>
      </p:sp>
    </p:spTree>
    <p:extLst>
      <p:ext uri="{BB962C8B-B14F-4D97-AF65-F5344CB8AC3E}">
        <p14:creationId xmlns:p14="http://schemas.microsoft.com/office/powerpoint/2010/main" val="288260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The figure shows an experiment where the authors studied 30 open source projects’ CI workflows, running them 300 times each in 11 different resource configurations offered by popular cloud providers like AWS. The figure shows that some configurations that were cheaper to run (green bar) often were NOT the most reliable </a:t>
            </a:r>
            <a:r>
              <a:rPr lang="en-US" dirty="0" err="1"/>
              <a:t>conifgurations</a:t>
            </a:r>
            <a:r>
              <a:rPr lang="en-US" dirty="0"/>
              <a:t> – those cheaper configurations resulted in more flaky test failures.</a:t>
            </a:r>
          </a:p>
        </p:txBody>
      </p:sp>
    </p:spTree>
    <p:extLst>
      <p:ext uri="{BB962C8B-B14F-4D97-AF65-F5344CB8AC3E}">
        <p14:creationId xmlns:p14="http://schemas.microsoft.com/office/powerpoint/2010/main" val="932620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with many other software infrastructure components, you could use configure, deploy and maintain your own CI infrastructure (that runs your CI workflow), or use a vendor’s CI service, provided in a “software-as-a-service” model.</a:t>
            </a:r>
          </a:p>
          <a:p>
            <a:endParaRPr lang="en-US" dirty="0"/>
          </a:p>
          <a:p>
            <a:r>
              <a:rPr lang="en-US" dirty="0"/>
              <a:t>An example of the oldest/most commonly used self-hosted open-source CI solution is “Jenkins”. There are also vendors who will run this as a service for you, if you would want that.</a:t>
            </a:r>
          </a:p>
          <a:p>
            <a:endParaRPr lang="en-US" dirty="0"/>
          </a:p>
          <a:p>
            <a:r>
              <a:rPr lang="en-US" dirty="0"/>
              <a:t>In the past decade, there has also been a rise in the popularity of SaaS-style CI services, like GitHub Actions ,Circle CI, Travis, and others. These services typically bill per-minute that builds run for. GitHub Actions supports a hybrid model, where GitHub hosts the whole system for triggering CI runs and collecting their output, and you bring your own “runner” that runs CI jobs. This approach lets you use your own specialized infrastructure (e.g. GPUs that you bought for some ML project), and if you do so, you can avoid paying the per-minute fee to use the vendor’s infrastructure.</a:t>
            </a:r>
          </a:p>
        </p:txBody>
      </p:sp>
    </p:spTree>
    <p:extLst>
      <p:ext uri="{BB962C8B-B14F-4D97-AF65-F5344CB8AC3E}">
        <p14:creationId xmlns:p14="http://schemas.microsoft.com/office/powerpoint/2010/main" val="759754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t>Google Test Automation Platform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discussed several different agile practices - including TDD (we also discussed code review, sprints/scrum and team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One of the key arguments for applying TDD is that it creates fast feedback loops. That is: when you are building your new feature, you always have tests that you can quickly run in order to determine whether or not you are done. When this code enters maintenance mode, and others are working on it, THEY have tests that they can quickly run to find out if they broke the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&lt;Ask students to comment on what they think might be cost/benefit analysis for TDD – what is the cost of those feedback loops? Is there something else that you could do to create other feedback loops?&gt;</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349940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four main challenges (and solutions) to repeatable CI builds. &lt;read slide&gt;</a:t>
            </a:r>
          </a:p>
          <a:p>
            <a:r>
              <a:rPr lang="en-US" dirty="0"/>
              <a:t>We’ll talk briefly about build systems, dependency managers and infrastructure as code. You’ll remember containers from our last lecture, on cloud deployment technologies.</a:t>
            </a:r>
          </a:p>
        </p:txBody>
      </p:sp>
    </p:spTree>
    <p:extLst>
      <p:ext uri="{BB962C8B-B14F-4D97-AF65-F5344CB8AC3E}">
        <p14:creationId xmlns:p14="http://schemas.microsoft.com/office/powerpoint/2010/main" val="814231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There are dragons in “transitive dependencies” but that is the subject for another lecture that we would probably need to call “dependency hell”&gt;</a:t>
            </a:r>
          </a:p>
        </p:txBody>
      </p:sp>
    </p:spTree>
    <p:extLst>
      <p:ext uri="{BB962C8B-B14F-4D97-AF65-F5344CB8AC3E}">
        <p14:creationId xmlns:p14="http://schemas.microsoft.com/office/powerpoint/2010/main" val="362195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a:t>Semantic versioning is a generally-agreed-upon mechanism for creating and maintaining version numbers. The reason for this standard is to make it easier for library maintainers (publishing new code) to tell their consumers when breaking changes are expected.</a:t>
            </a:r>
          </a:p>
          <a:p>
            <a:endParaRPr lang="en-US" dirty="0"/>
          </a:p>
          <a:p>
            <a:r>
              <a:rPr lang="en-US" dirty="0"/>
              <a:t>The summary of semantic versioning is shown in the screenshot to the right. With semantic versioning (“</a:t>
            </a:r>
            <a:r>
              <a:rPr lang="en-US" dirty="0" err="1"/>
              <a:t>semver</a:t>
            </a:r>
            <a:r>
              <a:rPr lang="en-US" dirty="0"/>
              <a:t>”), you specify a version number as MAJOR.MINOR.PATCH. Incrementing the major number indicates that you are definitely making incompatible API changes. Incrementing the minor version indicates that there is new functionality from the prior version, but should be backwards-compatible. Incrementing the patch version indicates that you are making a backwards-compatible bug fix</a:t>
            </a:r>
          </a:p>
          <a:p>
            <a:endParaRPr lang="en-US" dirty="0"/>
          </a:p>
          <a:p>
            <a:r>
              <a:rPr lang="en-US" dirty="0"/>
              <a:t>Consumers of dependencies (e.g. your project that uses NPM to install dependencies) can specify constraints on dependency versions to, for example, allow for the dependency manager to automatically upgrade to a new patch version, new minor version, new major version, or to require a specific version.</a:t>
            </a:r>
          </a:p>
          <a:p>
            <a:endParaRPr lang="en-US" dirty="0"/>
          </a:p>
          <a:p>
            <a:r>
              <a:rPr lang="en-US" dirty="0"/>
              <a:t>The stacked bar charts on the left show the distribution of all dependencies of all packages in the NPM dependency ecosystem by-year. While at first, the typical approach was to allow changes to major versions to be applied automatically (purple, greater-or-equal constraint), over time this quickly shifted to allowing for bug (”patch”) and minor version increments. Of course, this only works if developers RELEASING packages follow these rules, and don’t introduce breaking changes in minor or patch updates!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most modern languages, the build system itself also serves as the dependency manager (e.g. Maven). Other tools focus more on providing dependency management (e.g. </a:t>
            </a:r>
            <a:r>
              <a:rPr lang="en-US" dirty="0" err="1"/>
              <a:t>npm</a:t>
            </a:r>
            <a:r>
              <a:rPr lang="en-US" dirty="0"/>
              <a:t>), and do not directly support the same kind of modular workflows as more powerful build systems (e.g. “grunt” is a build tool for NodeJS)</a:t>
            </a:r>
          </a:p>
        </p:txBody>
      </p:sp>
    </p:spTree>
    <p:extLst>
      <p:ext uri="{BB962C8B-B14F-4D97-AF65-F5344CB8AC3E}">
        <p14:creationId xmlns:p14="http://schemas.microsoft.com/office/powerpoint/2010/main" val="415049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rPr dirty="0"/>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rPr dirty="0"/>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rPr dirty="0"/>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rPr dirty="0"/>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rPr dirty="0"/>
              <a:t>Goldman Sachs quite generously bailed out Knight capital, buying the $7b position for a $440m discount</a:t>
            </a: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r>
              <a:rPr lang="en-US" dirty="0"/>
              <a:t>Ask students to compare/contrast with the tail-strike situation, where after the second tail strike, all planes were grounded for 22 minutes while the problem was root-caused and a fix was instituted.</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Knight capital story is definitely an interesting one, and perhaps now that we have discussed some strategies for continuous deployment, it is hopefully somewhat clearer how this enormous financial loss could have been prevented.</a:t>
            </a:r>
            <a:r>
              <a:rPr lang="en-US" dirty="0"/>
              <a:t>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rPr dirty="0"/>
              <a:t>Why, why </a:t>
            </a:r>
            <a:r>
              <a:rPr dirty="0" err="1"/>
              <a:t>why</a:t>
            </a:r>
            <a:r>
              <a:rPr dirty="0"/>
              <a:t> </a:t>
            </a:r>
            <a:r>
              <a:rPr dirty="0" err="1"/>
              <a:t>why</a:t>
            </a:r>
            <a:r>
              <a:rPr dirty="0"/>
              <a:t>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Pr dirty="0"/>
            </a:br>
            <a:r>
              <a:rPr dirty="0"/>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rPr dirty="0"/>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were no checklists for responding to incidents, and no procedures to roll-back if needed. </a:t>
            </a:r>
            <a:r>
              <a:rPr lang="en-US" dirty="0"/>
              <a:t>We’ll see that </a:t>
            </a:r>
            <a:r>
              <a:rPr dirty="0"/>
              <a:t>“If in doubt back it out” </a:t>
            </a:r>
            <a:r>
              <a:rPr lang="en-US" dirty="0"/>
              <a:t>is</a:t>
            </a:r>
            <a:r>
              <a:rPr dirty="0"/>
              <a:t> the Facebook philosophy</a:t>
            </a:r>
            <a:r>
              <a:rPr lang="en-US" dirty="0"/>
              <a:t> to avoid this kind of failure</a:t>
            </a:r>
            <a:r>
              <a:rPr dirty="0"/>
              <a:t>, </a:t>
            </a:r>
            <a:r>
              <a:rPr lang="en-US" dirty="0"/>
              <a:t>but this </a:t>
            </a:r>
            <a:r>
              <a:rPr dirty="0"/>
              <a:t>requires a process to be in place so that it can be easily triggered</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“Test in production” is the joke that is used to colloquially refer to the (not really testing) approach of testing where a feature is released directly to production, and you hope for the best.</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Continuous delivery allows the promise of having the benefits of testing with real users, while mitigating the risk of a costly failure.</a:t>
            </a:r>
          </a:p>
          <a:p>
            <a:pPr defTabSz="457200">
              <a:lnSpc>
                <a:spcPct val="117999"/>
              </a:lnSpc>
              <a:defRPr sz="2200">
                <a:latin typeface="Helvetica Neue"/>
                <a:ea typeface="Helvetica Neue"/>
                <a:cs typeface="Helvetica Neue"/>
                <a:sym typeface="Helvetica Neue"/>
              </a:defRPr>
            </a:pPr>
            <a:br>
              <a:rPr lang="en-US" dirty="0"/>
            </a:br>
            <a:r>
              <a:rPr lang="en-US" dirty="0"/>
              <a:t>Continuous delivery models rely on what are called “split deployments” – when a feature is initially deployed, it is not put in front of all users. Instead, there are multiple (“split”) deployments of the entire product. New features and changes are deployed to a production-like environment that has a smaller set of users who will be less impacted by bugs.</a:t>
            </a:r>
          </a:p>
          <a:p>
            <a:pPr defTabSz="457200">
              <a:lnSpc>
                <a:spcPct val="117999"/>
              </a:lnSpc>
              <a:defRPr sz="2200">
                <a:latin typeface="Helvetica Neue"/>
                <a:ea typeface="Helvetica Neue"/>
                <a:cs typeface="Helvetica Neue"/>
                <a:sym typeface="Helvetica Neue"/>
              </a:defRPr>
            </a:pPr>
            <a:br>
              <a:rPr lang="en-US" dirty="0"/>
            </a:br>
            <a:r>
              <a:rPr lang="en-US" dirty="0"/>
              <a:t>This way, there is an opportunity to identify any tricky integration-related flaws “that would only show up in production”, without having to risk upsetting people.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One example model of a split deployment is the “eat your own dogfood” model – you force your own employees to use this “pre-release” version of the app, knowing that they will be more tolerant of a crash than an end-user. For example, all Facebook employees get a company phone with a pre-release Facebook app installed.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Another example model is the alpha/beta model, where a focus group of users opt-in to use these pre-production environments.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Once a project is configured with </a:t>
            </a:r>
            <a:r>
              <a:rPr lang="en-US" dirty="0" err="1"/>
              <a:t>IaC</a:t>
            </a:r>
            <a:r>
              <a:rPr lang="en-US" dirty="0"/>
              <a:t>, it is relatively easy to have *multiple* operating clusters running an application.</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This is a crucial step for enabling continuous delivery, where it is necessary to have some non-production deployments for, e.g. internal users/dogfooding.</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381000" y="685800"/>
            <a:ext cx="6096000" cy="3429000"/>
          </a:xfrm>
          <a:prstGeom prst="rect">
            <a:avLst/>
          </a:prstGeom>
        </p:spPr>
        <p:txBody>
          <a:bodyPr/>
          <a:lstStyle/>
          <a:p>
            <a:endParaRPr/>
          </a:p>
        </p:txBody>
      </p:sp>
      <p:sp>
        <p:nvSpPr>
          <p:cNvPr id="49" name="Shape 4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What are the tools and processes that we can use to detect and mitigate these bugs that are found later?</a:t>
            </a:r>
          </a:p>
          <a:p>
            <a:pPr defTabSz="457200">
              <a:lnSpc>
                <a:spcPct val="117999"/>
              </a:lnSpc>
              <a:defRPr sz="2200">
                <a:latin typeface="Helvetica Neue"/>
                <a:ea typeface="Helvetica Neue"/>
                <a:cs typeface="Helvetica Neue"/>
                <a:sym typeface="Helvetica Neue"/>
              </a:defRPr>
            </a:pPr>
            <a:r>
              <a:rPr dirty="0"/>
              <a:t>So far, we have talked about different approaches for finding bugs faster during development: ensuring that our requirements are correct, doing TDD, unit testing, starting to write integration and end to end tests… but there is also a long road from writing some code to our product being a success.</a:t>
            </a:r>
          </a:p>
          <a:p>
            <a:pPr defTabSz="457200">
              <a:lnSpc>
                <a:spcPct val="117999"/>
              </a:lnSpc>
              <a:defRPr sz="2200">
                <a:latin typeface="Helvetica Neue"/>
                <a:ea typeface="Helvetica Neue"/>
                <a:cs typeface="Helvetica Neue"/>
                <a:sym typeface="Helvetica Neue"/>
              </a:defRPr>
            </a:pPr>
            <a:r>
              <a:rPr dirty="0"/>
              <a:t>So far, we have stressed approaches that aim to make it easier to find bugs faster (click to show build over left side of curve). The intuition behind this is that the sooner we find something wrong (and fix it), the less wasted effort we will spend building other things that are also wrong.</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Why expensive as move to the right?</a:t>
            </a:r>
          </a:p>
          <a:p>
            <a:pPr marL="279400" indent="-279400" defTabSz="457200">
              <a:lnSpc>
                <a:spcPct val="117999"/>
              </a:lnSpc>
              <a:buSzPct val="123000"/>
              <a:buChar char="*"/>
              <a:defRPr sz="2200">
                <a:latin typeface="Helvetica Neue"/>
                <a:ea typeface="Helvetica Neue"/>
                <a:cs typeface="Helvetica Neue"/>
                <a:sym typeface="Helvetica Neue"/>
              </a:defRPr>
            </a:pPr>
            <a:r>
              <a:rPr dirty="0"/>
              <a:t>Need to be triaged by someone who doesn’t know (or doesn’t remember)</a:t>
            </a:r>
          </a:p>
          <a:p>
            <a:pPr marL="279400" indent="-279400" defTabSz="457200">
              <a:lnSpc>
                <a:spcPct val="117999"/>
              </a:lnSpc>
              <a:buSzPct val="123000"/>
              <a:buChar char="*"/>
              <a:defRPr sz="2200">
                <a:latin typeface="Helvetica Neue"/>
                <a:ea typeface="Helvetica Neue"/>
                <a:cs typeface="Helvetica Neue"/>
                <a:sym typeface="Helvetica Neue"/>
              </a:defRPr>
            </a:pPr>
            <a:r>
              <a:rPr dirty="0"/>
              <a:t>Might now need more work, since code has changed around the bug</a:t>
            </a:r>
          </a:p>
          <a:p>
            <a:pPr marL="279400" indent="-279400" defTabSz="457200">
              <a:lnSpc>
                <a:spcPct val="117999"/>
              </a:lnSpc>
              <a:buSzPct val="123000"/>
              <a:buChar char="*"/>
              <a:defRPr sz="2200">
                <a:latin typeface="Helvetica Neue"/>
                <a:ea typeface="Helvetica Neue"/>
                <a:cs typeface="Helvetica Neue"/>
                <a:sym typeface="Helvetica Neue"/>
              </a:defRPr>
            </a:pPr>
            <a:r>
              <a:rPr dirty="0"/>
              <a:t>Has a greater impact - who wants to read about their bug on the front page of the newspaper?</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lesson: continuous integration and development. What kind of feedback loop can we put to find more bugs faster before deploying to production.</a:t>
            </a:r>
          </a:p>
          <a:p>
            <a:pPr defTabSz="457200">
              <a:lnSpc>
                <a:spcPct val="117999"/>
              </a:lnSpc>
              <a:defRPr sz="2200">
                <a:latin typeface="Helvetica Neue"/>
                <a:ea typeface="Helvetica Neue"/>
                <a:cs typeface="Helvetica Neue"/>
                <a:sym typeface="Helvetica Neue"/>
              </a:defRPr>
            </a:pPr>
            <a:r>
              <a:rPr dirty="0"/>
              <a:t>We’ve seen so far: The edit-compile-debug loop of local development, automated test results to a code change when you run it locally</a:t>
            </a:r>
          </a:p>
          <a:p>
            <a:pPr defTabSz="457200">
              <a:lnSpc>
                <a:spcPct val="117999"/>
              </a:lnSpc>
              <a:defRPr sz="2200">
                <a:latin typeface="Helvetica Neue"/>
                <a:ea typeface="Helvetica Neue"/>
                <a:cs typeface="Helvetica Neue"/>
                <a:sym typeface="Helvetica Neue"/>
              </a:defRPr>
            </a:pPr>
            <a:r>
              <a:rPr dirty="0"/>
              <a:t>Now consider:</a:t>
            </a:r>
          </a:p>
          <a:p>
            <a:pPr defTabSz="457200">
              <a:lnSpc>
                <a:spcPct val="117999"/>
              </a:lnSpc>
              <a:defRPr sz="2200">
                <a:latin typeface="Helvetica Neue"/>
                <a:ea typeface="Helvetica Neue"/>
                <a:cs typeface="Helvetica Neue"/>
                <a:sym typeface="Helvetica Neue"/>
              </a:defRPr>
            </a:pPr>
            <a:r>
              <a:rPr dirty="0"/>
              <a:t>An integration error between changes to two projects, detected after both are submitted and tested together (i.e., on post-submit) An incompatibility between our project and an upstream microservice dependency, detected by a QA tester in our staging environment, when the upstream service deploys its latest changes</a:t>
            </a:r>
          </a:p>
          <a:p>
            <a:pPr defTabSz="457200">
              <a:lnSpc>
                <a:spcPct val="117999"/>
              </a:lnSpc>
              <a:defRPr sz="2200">
                <a:latin typeface="Helvetica Neue"/>
                <a:ea typeface="Helvetica Neue"/>
                <a:cs typeface="Helvetica Neue"/>
                <a:sym typeface="Helvetica Neue"/>
              </a:defRPr>
            </a:pPr>
            <a:r>
              <a:rPr dirty="0"/>
              <a:t>We will also consider:</a:t>
            </a:r>
          </a:p>
          <a:p>
            <a:pPr defTabSz="457200">
              <a:lnSpc>
                <a:spcPct val="117999"/>
              </a:lnSpc>
              <a:defRPr sz="2200">
                <a:latin typeface="Helvetica Neue"/>
                <a:ea typeface="Helvetica Neue"/>
                <a:cs typeface="Helvetica Neue"/>
                <a:sym typeface="Helvetica Neue"/>
              </a:defRPr>
            </a:pPr>
            <a:r>
              <a:rPr dirty="0"/>
              <a:t>Bug reports by internal users who are opted in to a feature before external users</a:t>
            </a:r>
          </a:p>
          <a:p>
            <a:pPr defTabSz="457200">
              <a:lnSpc>
                <a:spcPct val="117999"/>
              </a:lnSpc>
              <a:defRPr sz="2200">
                <a:latin typeface="Helvetica Neue"/>
                <a:ea typeface="Helvetica Neue"/>
                <a:cs typeface="Helvetica Neue"/>
                <a:sym typeface="Helvetica Neue"/>
              </a:defRPr>
            </a:pPr>
            <a:r>
              <a:rPr dirty="0"/>
              <a:t>Bug or outage reports by external users or the press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Manually constructing and deploying to these multiple environments (and pushing changes through them) is time consuming and error prone.</a:t>
            </a:r>
          </a:p>
          <a:p>
            <a:endParaRPr lang="en-US" dirty="0"/>
          </a:p>
          <a:p>
            <a:r>
              <a:rPr lang="en-US" dirty="0"/>
              <a:t>A variety of tools exist to manage this process. </a:t>
            </a:r>
          </a:p>
          <a:p>
            <a:r>
              <a:rPr lang="en-US" dirty="0"/>
              <a:t>For this class, we’ll use fairly simple continuous delivery tools that will auto-deploy our code from a branch after its CI checks pass.</a:t>
            </a:r>
          </a:p>
          <a:p>
            <a:r>
              <a:rPr lang="en-US" dirty="0"/>
              <a:t>However, there are, of course, tools that fully automate more complex workflow, including canary deployments, rollbacks, etc.</a:t>
            </a:r>
          </a:p>
          <a:p>
            <a:endParaRPr lang="en-US" dirty="0"/>
          </a:p>
          <a:p>
            <a:r>
              <a:rPr lang="en-US" dirty="0"/>
              <a:t>&lt;read slide. The figure is an example CD pipeline from spinnaker’s documentation&gt;</a:t>
            </a:r>
          </a:p>
        </p:txBody>
      </p:sp>
    </p:spTree>
    <p:extLst>
      <p:ext uri="{BB962C8B-B14F-4D97-AF65-F5344CB8AC3E}">
        <p14:creationId xmlns:p14="http://schemas.microsoft.com/office/powerpoint/2010/main" val="2087833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Regardless of what tools you use to manage a CD pipeline, it is likely that you will rely on infrastructure as code.</a:t>
            </a:r>
          </a:p>
          <a:p>
            <a:endParaRPr lang="en-US" dirty="0"/>
          </a:p>
          <a:p>
            <a:r>
              <a:rPr lang="en-US" dirty="0"/>
              <a:t>The diagram on the right shows the infrastructure that you might need to run a medium-sized microservices app.</a:t>
            </a:r>
          </a:p>
          <a:p>
            <a:r>
              <a:rPr lang="en-US" dirty="0"/>
              <a:t>There is one VM that runs an HTTP proxy, receiving traffic from the outside world, and routing that traffic to one of two app servers running our fantastic app.</a:t>
            </a:r>
          </a:p>
          <a:p>
            <a:r>
              <a:rPr lang="en-US" dirty="0"/>
              <a:t>There is also a VM that runs a database.</a:t>
            </a:r>
          </a:p>
          <a:p>
            <a:r>
              <a:rPr lang="en-US" dirty="0"/>
              <a:t>There are also some ancillary services, like each VM has a tool for maintaining updates to the packages. The VM that receives incoming HTTPs requests also might need to have some other services for retrieving and updating an SSL certificate.</a:t>
            </a:r>
          </a:p>
          <a:p>
            <a:endParaRPr lang="en-US" dirty="0"/>
          </a:p>
          <a:p>
            <a:r>
              <a:rPr lang="en-US" dirty="0"/>
              <a:t>Imagine needing to manually set up and maintain this infrastructure. What happens when your boss asks for a new staging environment? What happens when there is a critical security vulnerability in an underlying package and you need to make sure that each part of your infrastructure is up-to-date?</a:t>
            </a:r>
          </a:p>
          <a:p>
            <a:br>
              <a:rPr lang="en-US" dirty="0"/>
            </a:br>
            <a:r>
              <a:rPr lang="en-US" dirty="0"/>
              <a:t>This is the ideal set of goals that infrastructure as code aims to offer, which is crucial for enabling continuous delivery. Instead of manually deploying this infrastructure, developers can programmatically define what the infrastructure should look like, and leave it up to the Infrastructure as Code service to make it happen.</a:t>
            </a:r>
          </a:p>
        </p:txBody>
      </p:sp>
    </p:spTree>
    <p:extLst>
      <p:ext uri="{BB962C8B-B14F-4D97-AF65-F5344CB8AC3E}">
        <p14:creationId xmlns:p14="http://schemas.microsoft.com/office/powerpoint/2010/main" val="2563917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lang="en-US" dirty="0"/>
          </a:p>
          <a:p>
            <a:r>
              <a:rPr lang="en-US" dirty="0"/>
              <a:t>&lt;read slide, some notes:</a:t>
            </a:r>
          </a:p>
          <a:p>
            <a:pPr marL="342900" indent="-342900">
              <a:buFontTx/>
              <a:buChar char="-"/>
            </a:pPr>
            <a:r>
              <a:rPr lang="en-US" dirty="0"/>
              <a:t>There are a LOT of benefits of having your infrastructure (e.g. the set of boxes on the right) in version control – can ask students to brainstorm what they are (it’s shared with everyone who might need it, changes can be reviewed through exiting code review processes, YOU CAN EASILY REVERT CHANGES BY ROLLING BACK TO OLDER COMMIT, </a:t>
            </a:r>
            <a:r>
              <a:rPr lang="en-US" dirty="0" err="1"/>
              <a:t>etc</a:t>
            </a:r>
            <a:r>
              <a:rPr lang="en-US" dirty="0"/>
              <a:t>)</a:t>
            </a:r>
          </a:p>
          <a:p>
            <a:pPr marL="342900" indent="-342900">
              <a:buFontTx/>
              <a:buChar char="-"/>
            </a:pPr>
            <a:r>
              <a:rPr lang="en-US" dirty="0"/>
              <a:t>This procedure was happening inside of large cloud companies with proprietary, home-grown systems for some time. In 2009 a consultant partnered with a former operations lead at amazon, to create an open-source product that brought these concepts to the rest of the world</a:t>
            </a:r>
          </a:p>
          <a:p>
            <a:pPr marL="342900" indent="-342900">
              <a:buFontTx/>
              <a:buChar char="-"/>
            </a:pPr>
            <a:r>
              <a:rPr lang="en-US" dirty="0"/>
              <a:t>Other tools have come up since then that use different languages/interfaces to specify the infrastructure, and have somewhat different feature sets. We won’t go into them in detail, but you may have heard of, for example, Puppet or Ansible</a:t>
            </a:r>
          </a:p>
          <a:p>
            <a:r>
              <a:rPr lang="en-US" dirty="0"/>
              <a:t>&gt;</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dirty="0"/>
              <a:t>A key enabling technology for continues delivery is metric monitoring. There might be a wide range of metrics that we can monitor to gain insights into the performance characteristics of our application (read slide)</a:t>
            </a:r>
            <a:endParaRPr lang="en-US" dirty="0"/>
          </a:p>
          <a:p>
            <a:endParaRPr lang="en-US" dirty="0"/>
          </a:p>
          <a:p>
            <a:r>
              <a:rPr lang="en-US" dirty="0"/>
              <a:t>&lt;Ask student to brainstorm what “business metrics” might be for </a:t>
            </a:r>
            <a:r>
              <a:rPr lang="en-US" dirty="0" err="1"/>
              <a:t>facebook</a:t>
            </a:r>
            <a:r>
              <a:rPr lang="en-US" dirty="0"/>
              <a:t>&gt;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            * Nagios is a recursive acronym: "Nagios Ain't Gonna Insist On Sainthood"[4] – "sainthood" makes reference to the original name NetSaint, which changed in response to a legal challenge by owners of a similar trademark.[ </a:t>
            </a:r>
            <a:r>
              <a:rPr u="sng">
                <a:solidFill>
                  <a:srgbClr val="0000FF"/>
                </a:solidFill>
                <a:uFill>
                  <a:solidFill>
                    <a:srgbClr val="0000FF"/>
                  </a:solidFill>
                </a:uFill>
                <a:hlinkClick r:id="" action="ppaction://noaction"/>
              </a:rPr>
              <a:t>https://archive.fosdem.org/2005/index/interviews/interviews_galstad.html</a:t>
            </a:r>
          </a:p>
          <a:p>
            <a:endParaRPr u="sng">
              <a:solidFill>
                <a:srgbClr val="0000FF"/>
              </a:solidFill>
              <a:uFill>
                <a:solidFill>
                  <a:srgbClr val="0000FF"/>
                </a:solidFill>
              </a:uFill>
              <a:hlinkClick r:id="" action="ppaction://noaction"/>
            </a:endParaRPr>
          </a:p>
          <a:p>
            <a:r>
              <a:t>Here is a screenshot of the Iciniga (good luck pronouncing it, try Aye-Singa)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newest buzzwords around continuous delivery and monitoring is “observability” – the idea that an engineer who is responsible for operating the application can visualize what is happening inside of it, and use that input to improve the application. This screenshot shows an example of a dashboard provided by a popular SaaS observability tool called “Datadog”.</a:t>
            </a:r>
          </a:p>
          <a:p>
            <a:endParaRPr lang="en-US" dirty="0"/>
          </a:p>
          <a:p>
            <a:r>
              <a:rPr lang="en-US" dirty="0"/>
              <a:t>&lt;note: many students likely have had experience using </a:t>
            </a:r>
            <a:r>
              <a:rPr lang="en-US" dirty="0" err="1"/>
              <a:t>datadog</a:t>
            </a:r>
            <a:r>
              <a:rPr lang="en-US" dirty="0"/>
              <a:t> on co-ops, it’s a good topic to ask about&gt;</a:t>
            </a:r>
          </a:p>
        </p:txBody>
      </p:sp>
    </p:spTree>
    <p:extLst>
      <p:ext uri="{BB962C8B-B14F-4D97-AF65-F5344CB8AC3E}">
        <p14:creationId xmlns:p14="http://schemas.microsoft.com/office/powerpoint/2010/main" val="1091177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visualizing system-level metrics (like number of containers deployed, their CPU usage and memory usage, </a:t>
            </a:r>
            <a:r>
              <a:rPr lang="en-US" dirty="0" err="1"/>
              <a:t>etc</a:t>
            </a:r>
            <a:r>
              <a:rPr lang="en-US" dirty="0"/>
              <a:t>), it can also be extremely useful to track metrics from within apps – like latency, error rates, etc. to discover problems before they show up at a higher level (e.g. notice that request are taking longer to complete before </a:t>
            </a:r>
          </a:p>
        </p:txBody>
      </p:sp>
    </p:spTree>
    <p:extLst>
      <p:ext uri="{BB962C8B-B14F-4D97-AF65-F5344CB8AC3E}">
        <p14:creationId xmlns:p14="http://schemas.microsoft.com/office/powerpoint/2010/main" val="1380694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a:p>
            <a:endParaRPr/>
          </a:p>
          <a:p>
            <a:r>
              <a:t>People pay money for PagerDuty.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unfortunate reality with TDD is that, even if you practice it quite carefully, some bugs will only present themselves in circumstances that you failed to predict. Consider this example from Feb 2023 – in the *aviation software* domain – one that is notorious for having regulatory requirements around requirements validation and software testing practices.</a:t>
            </a:r>
          </a:p>
          <a:p>
            <a:endParaRPr lang="en-US" dirty="0"/>
          </a:p>
          <a:p>
            <a:r>
              <a:rPr lang="en-US" dirty="0"/>
              <a:t>What happened? Within 10 minutes, TWO Alaska 737’s had tail strikes upon takeoff – the photo shows what a tail strike is. A tail strike is when the back of the tail of the plane scrapes along the ground during takeoff. The plane is still flyable, can land, and is not totaled – but need an expensive repair before future flight.</a:t>
            </a:r>
          </a:p>
          <a:p>
            <a:endParaRPr lang="en-US" dirty="0"/>
          </a:p>
          <a:p>
            <a:r>
              <a:rPr lang="en-US" dirty="0"/>
              <a:t>After the second strike, this was clearly noticed by the dispatchers who were literally watching it happen from the tower. In response, the dispatchers “pulled the plug” – halted all takeoffs of any of the airline’s planes for 22 minutes.</a:t>
            </a:r>
          </a:p>
          <a:p>
            <a:endParaRPr lang="en-US" dirty="0"/>
          </a:p>
          <a:p>
            <a:r>
              <a:rPr lang="en-US" dirty="0"/>
              <a:t>They quickly found that the problem was due to a bug introduced that morning in software used for calculating how much power the pilot should apply to the engines at takeoff. Too much wastes fuel, too little can result in a tail strike (or a completely failed takeoff). They were, luckily, not THAT far off in weight calculation - if it were MORE wrong, they could have failed to take off + overrun the runway, or gotten airborne but failed to clear obstacles</a:t>
            </a:r>
          </a:p>
          <a:p>
            <a:endParaRPr lang="en-US" dirty="0"/>
          </a:p>
          <a:p>
            <a:r>
              <a:rPr lang="en-US" dirty="0"/>
              <a:t>The vendor found the bug in the load calculation tool and deployed a fix.</a:t>
            </a:r>
          </a:p>
          <a:p>
            <a:endParaRPr lang="en-US" dirty="0"/>
          </a:p>
          <a:p>
            <a:r>
              <a:rPr lang="en-US" dirty="0"/>
              <a:t>The lessons that *we* draw from this story are:</a:t>
            </a:r>
          </a:p>
          <a:p>
            <a:r>
              <a:rPr lang="en-US" dirty="0"/>
              <a:t>1. Writing thorough test suites is hard</a:t>
            </a:r>
          </a:p>
          <a:p>
            <a:r>
              <a:rPr lang="en-US" dirty="0"/>
              <a:t>2. If you are going to deploy an update, your sure as *** better have some process for monitoring that update and reverting as necessary</a:t>
            </a:r>
          </a:p>
          <a:p>
            <a:br>
              <a:rPr lang="en-US" dirty="0"/>
            </a:br>
            <a:r>
              <a:rPr lang="en-US" dirty="0"/>
              <a:t>Additional commentary: FWIW, maybe it’s just easy to find software flaws with Boeing 737’s (although this one didn’t just effect the Max 900 that is most notorious, also the 900ER)…</a:t>
            </a:r>
          </a:p>
        </p:txBody>
      </p:sp>
    </p:spTree>
    <p:extLst>
      <p:ext uri="{BB962C8B-B14F-4D97-AF65-F5344CB8AC3E}">
        <p14:creationId xmlns:p14="http://schemas.microsoft.com/office/powerpoint/2010/main" val="3738620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rPr dirty="0"/>
              <a:t>Robert McNamara was </a:t>
            </a:r>
            <a:r>
              <a:rPr dirty="0" err="1"/>
              <a:t>secdef</a:t>
            </a:r>
            <a:r>
              <a:rPr dirty="0"/>
              <a:t> in the 60’s, had previously been an executive at Ford where he made quantitative metrics for each phase of production and ruthlessly optimized to improve efficiency and production. Applied similar strategy to </a:t>
            </a:r>
            <a:r>
              <a:rPr dirty="0" err="1"/>
              <a:t>secdef</a:t>
            </a:r>
            <a:r>
              <a:rPr dirty="0"/>
              <a:t>…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a:t>
            </a:r>
            <a:r>
              <a:rPr dirty="0" err="1"/>
              <a:t>it</a:t>
            </a:r>
            <a:r>
              <a:rPr dirty="0"/>
              <a:t> is hard to quantify everything.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rId3"/>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rId3"/>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So, Facebook re-architected their release process. (pause to read quote)</a:t>
            </a:r>
            <a:endParaRPr lang="en-US" dirty="0"/>
          </a:p>
          <a:p>
            <a:endParaRPr lang="en-US" dirty="0"/>
          </a:p>
          <a:p>
            <a:r>
              <a:rPr lang="en-US" dirty="0"/>
              <a:t>The “people” whose experiences were improved were:</a:t>
            </a:r>
          </a:p>
          <a:p>
            <a:r>
              <a:rPr lang="en-US" dirty="0"/>
              <a:t>- Devs trying to get changes deployed (who wanted the most frictionless process)</a:t>
            </a:r>
          </a:p>
          <a:p>
            <a:r>
              <a:rPr lang="en-US" dirty="0"/>
              <a:t>- Build cops and release engineers who were responsible for executing the QA and overall process.</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many startups (including Facebook), writing large test suites is not ideal. Think about the original critiques of waterfall vs agile: waterfall had “lots of wasted products” – e.g. when the wrong feature is developed. Agile can still have wasted products, too – what if you build and test a feature that you don’t end up needing? Continuous delivery allows you to reduce the number of tests that you write, </a:t>
            </a:r>
            <a:r>
              <a:rPr lang="en-US" i="1" dirty="0"/>
              <a:t>because you rely on internal deployments and alpha and beta testers for feedback</a:t>
            </a:r>
            <a:r>
              <a:rPr lang="en-US" i="0" dirty="0"/>
              <a:t>. This allows for faster time to market.</a:t>
            </a:r>
          </a:p>
          <a:p>
            <a:endParaRPr lang="en-US" i="0" dirty="0"/>
          </a:p>
          <a:p>
            <a:r>
              <a:rPr lang="en-US" i="0" dirty="0"/>
              <a:t>However, as we have seen in the case studies in this lecture, to really get the *safety* of continuous delivery, you need a real process that:</a:t>
            </a:r>
          </a:p>
          <a:p>
            <a:pPr marL="342900" indent="-342900">
              <a:buFont typeface="Arial" panose="020B0604020202020204" pitchFamily="34" charset="0"/>
              <a:buChar char="•"/>
            </a:pPr>
            <a:r>
              <a:rPr lang="en-US" i="0" dirty="0"/>
              <a:t>Deploys features one-at-a-time. If multiple features are deployed together, you won’t be able to tell which feature causes a defect that you observe in production</a:t>
            </a:r>
          </a:p>
          <a:p>
            <a:pPr marL="342900" indent="-342900">
              <a:buFont typeface="Arial" panose="020B0604020202020204" pitchFamily="34" charset="0"/>
              <a:buChar char="•"/>
            </a:pPr>
            <a:r>
              <a:rPr lang="en-US" i="0" dirty="0"/>
              <a:t>Monitors key indicators, allowing you to determine quickly if a change introduces a bug</a:t>
            </a:r>
          </a:p>
          <a:p>
            <a:pPr marL="342900" indent="-342900">
              <a:buFont typeface="Arial" panose="020B0604020202020204" pitchFamily="34" charset="0"/>
              <a:buChar char="•"/>
            </a:pPr>
            <a:r>
              <a:rPr lang="en-US" i="0" dirty="0"/>
              <a:t>Automatically reverts changes that introduce bugs, reducing impact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&lt;Ask students: Do you think </a:t>
            </a:r>
            <a:r>
              <a:rPr lang="en-US" i="0" dirty="0" err="1"/>
              <a:t>facebook</a:t>
            </a:r>
            <a:r>
              <a:rPr lang="en-US" i="0" dirty="0"/>
              <a:t> uses TDD? Why/why not? The answer is that they don’t. Kent Beck joined </a:t>
            </a:r>
            <a:r>
              <a:rPr lang="en-US" i="0" dirty="0" err="1"/>
              <a:t>facebook</a:t>
            </a:r>
            <a:r>
              <a:rPr lang="en-US" i="0" dirty="0"/>
              <a:t> and tried to make people use TDD and he was literally told he was going to be fired within his first few weeks if he didn’t spend more time writing features and less time writing tests&gt;</a:t>
            </a:r>
          </a:p>
        </p:txBody>
      </p:sp>
    </p:spTree>
    <p:extLst>
      <p:ext uri="{BB962C8B-B14F-4D97-AF65-F5344CB8AC3E}">
        <p14:creationId xmlns:p14="http://schemas.microsoft.com/office/powerpoint/2010/main" val="358871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Continuous development aims to help us achieve better </a:t>
            </a:r>
            <a:r>
              <a:rPr b="1" dirty="0"/>
              <a:t>code quality </a:t>
            </a:r>
            <a:r>
              <a:rPr dirty="0"/>
              <a:t>(fewer bugs, or at least reduce their impact) </a:t>
            </a:r>
            <a:r>
              <a:rPr b="1" dirty="0"/>
              <a:t>and development velocity </a:t>
            </a:r>
            <a:r>
              <a:rPr dirty="0"/>
              <a:t>(get features out to customers faster) by creating </a:t>
            </a:r>
            <a:r>
              <a:rPr b="1" i="1" dirty="0"/>
              <a:t>frequent, fast feedback loops at each stage of the development process</a:t>
            </a:r>
            <a:r>
              <a:rPr dirty="0"/>
              <a:t>. Continuous development encourages us to perform frequent integrations, merging changes into our entire codebase, and running integration-scale tests frequently. Key to continuous development is frequent integration and deployment of our product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Continuous development represents a process like agile, but distinguished by frequent feedback, which aims to help us to “</a:t>
            </a:r>
            <a:r>
              <a:rPr b="1" dirty="0">
                <a:solidFill>
                  <a:srgbClr val="FF0000"/>
                </a:solidFill>
              </a:rPr>
              <a:t>shift left</a:t>
            </a:r>
            <a:r>
              <a:rPr dirty="0"/>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rPr lang="en-US" dirty="0"/>
              <a:t>This XKCD comic does a nice job visually summarizing the value of automating feedback loops. It is a table that shows how much time you would save over a 5 year period if you automated a task (with the Y axis showing how long the task takes otherwise and the X axis showing how often you do the task). There are, for sure, some tasks that are unlikely to be worth automating – those that are very fast to do and that you do infrequently.</a:t>
            </a:r>
          </a:p>
          <a:p>
            <a:endParaRPr lang="en-US" dirty="0"/>
          </a:p>
          <a:p>
            <a:r>
              <a:rPr lang="en-US" dirty="0"/>
              <a:t>However, there are also some tasks that you clearly should automate: if there is something that takes you 30 minutes to do every day, you will save 5 weeks of time over a 5 year period if you could automate it.</a:t>
            </a:r>
          </a:p>
          <a:p>
            <a:endParaRPr lang="en-US" dirty="0"/>
          </a:p>
          <a:p>
            <a:r>
              <a:rPr lang="en-US" dirty="0"/>
              <a:t>Something that this table *doesn’t* take into account is that you might want to do that task MORE OFTEN than you do, but doing it manually just costs too much. For example: maybe running some test suite takes 30 minutes, and so you only do it once a week. If you COULD run it without taking you away from another task – perhaps you would run it more frequently?</a:t>
            </a:r>
          </a:p>
          <a:p>
            <a:endParaRPr lang="en-US" dirty="0"/>
          </a:p>
          <a:p>
            <a:r>
              <a:rPr lang="en-US" dirty="0"/>
              <a:t>&lt;</a:t>
            </a:r>
            <a:r>
              <a:rPr dirty="0"/>
              <a:t>Ask students for examples of tasks that they have decided to automate on different projects/life/</a:t>
            </a:r>
            <a:r>
              <a:rPr dirty="0" err="1"/>
              <a:t>etc</a:t>
            </a:r>
            <a:r>
              <a:rPr lang="en-US" dirty="0"/>
              <a:t>&gt;</a:t>
            </a:r>
            <a:endParaRPr dirty="0"/>
          </a:p>
          <a:p>
            <a:endParaRPr dirty="0"/>
          </a:p>
          <a:p>
            <a:r>
              <a:rPr lang="en-US" dirty="0"/>
              <a:t>&lt;</a:t>
            </a:r>
            <a:r>
              <a:rPr dirty="0"/>
              <a:t>Note that there are a lot of hidden man-hours into maintaining automation</a:t>
            </a:r>
            <a:r>
              <a:rPr lang="en-US" dirty="0"/>
              <a:t>, and the c</a:t>
            </a:r>
            <a:r>
              <a:rPr dirty="0"/>
              <a:t>ost of monitoring</a:t>
            </a:r>
            <a:r>
              <a:rPr lang="en-US" dirty="0"/>
              <a:t>&gt;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2/27/24</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1318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2/27/24</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70938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2/27/24</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05247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2/27/24</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502636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2/27/24</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627891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2/27/24</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87876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195033221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reserve="1">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lvl1pPr>
              <a:defRPr>
                <a:solidFill>
                  <a:schemeClr val="accent3"/>
                </a:solidFill>
              </a:defRPr>
            </a:lvl1pPr>
          </a:lstStyle>
          <a:p>
            <a:r>
              <a:rPr dirty="0"/>
              <a:t>Title Text</a:t>
            </a:r>
          </a:p>
        </p:txBody>
      </p:sp>
      <p:sp>
        <p:nvSpPr>
          <p:cNvPr id="61" name="Body Level One…"/>
          <p:cNvSpPr txBox="1">
            <a:spLocks noGrp="1"/>
          </p:cNvSpPr>
          <p:nvPr>
            <p:ph type="body" idx="1"/>
          </p:nvPr>
        </p:nvSpPr>
        <p:spPr>
          <a:xfrm>
            <a:off x="1071565" y="3125390"/>
            <a:ext cx="17573054" cy="9376172"/>
          </a:xfrm>
          <a:prstGeom prst="rect">
            <a:avLst/>
          </a:prstGeom>
        </p:spPr>
        <p:txBody>
          <a:bodyPr/>
          <a:lstStyle>
            <a:lvl1pPr marL="514332" indent="-514332">
              <a:defRPr>
                <a:solidFill>
                  <a:schemeClr val="tx1"/>
                </a:solidFill>
              </a:defRPr>
            </a:lvl1pPr>
            <a:lvl2pPr marL="1028664" indent="-514332">
              <a:spcBef>
                <a:spcPts val="2250"/>
              </a:spcBef>
              <a:defRPr>
                <a:solidFill>
                  <a:schemeClr val="tx1"/>
                </a:solidFill>
              </a:defRPr>
            </a:lvl2pPr>
            <a:lvl3pPr marL="1414412" indent="-514332">
              <a:spcBef>
                <a:spcPts val="1124"/>
              </a:spcBef>
              <a:defRPr sz="5624">
                <a:solidFill>
                  <a:schemeClr val="tx1"/>
                </a:solidFill>
              </a:defRPr>
            </a:lvl3pPr>
            <a:lvl4pPr marL="1800160" indent="-514332">
              <a:spcBef>
                <a:spcPts val="0"/>
              </a:spcBef>
              <a:defRPr sz="5624">
                <a:solidFill>
                  <a:schemeClr val="tx1"/>
                </a:solidFill>
              </a:defRPr>
            </a:lvl4pPr>
            <a:lvl5pPr marL="2185910" indent="-514332">
              <a:spcBef>
                <a:spcPts val="0"/>
              </a:spcBef>
              <a:defRPr sz="5624">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25513429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xfrm>
            <a:off x="374697" y="-953519"/>
            <a:ext cx="23730801" cy="2651128"/>
          </a:xfrm>
          <a:prstGeom prst="rect">
            <a:avLst/>
          </a:prstGeom>
        </p:spPr>
        <p:txBody>
          <a:bodyPr/>
          <a:lstStyle>
            <a:lvl1pPr>
              <a:defRPr sz="7200"/>
            </a:lvl1pPr>
          </a:lstStyle>
          <a:p>
            <a:r>
              <a:t>Title Text</a:t>
            </a:r>
          </a:p>
        </p:txBody>
      </p:sp>
      <p:sp>
        <p:nvSpPr>
          <p:cNvPr id="22" name="Body Level One…"/>
          <p:cNvSpPr txBox="1">
            <a:spLocks noGrp="1"/>
          </p:cNvSpPr>
          <p:nvPr>
            <p:ph type="body" idx="1"/>
          </p:nvPr>
        </p:nvSpPr>
        <p:spPr>
          <a:xfrm>
            <a:off x="429699" y="1753618"/>
            <a:ext cx="23620798" cy="10208764"/>
          </a:xfrm>
          <a:prstGeom prst="rect">
            <a:avLst/>
          </a:prstGeom>
        </p:spPr>
        <p:txBody>
          <a:bodyPr/>
          <a:lstStyle>
            <a:lvl1pPr>
              <a:lnSpc>
                <a:spcPct val="100000"/>
              </a:lnSpc>
              <a:defRPr sz="4800">
                <a:latin typeface="Helvetica Neue"/>
                <a:ea typeface="Helvetica Neue"/>
                <a:cs typeface="Helvetica Neue"/>
                <a:sym typeface="Helvetica Neue"/>
              </a:defRPr>
            </a:lvl1pPr>
            <a:lvl2pPr marL="1028700" indent="-533400">
              <a:lnSpc>
                <a:spcPct val="100000"/>
              </a:lnSpc>
              <a:spcBef>
                <a:spcPts val="1000"/>
              </a:spcBef>
              <a:buSzPct val="99000"/>
              <a:buFont typeface="Arial"/>
              <a:buChar char="๏"/>
              <a:defRPr sz="3900">
                <a:latin typeface="Helvetica Neue"/>
                <a:ea typeface="Helvetica Neue"/>
                <a:cs typeface="Helvetica Neue"/>
                <a:sym typeface="Helvetica Neue"/>
              </a:defRPr>
            </a:lvl2pPr>
            <a:lvl3pPr marL="1554478" indent="-640078">
              <a:lnSpc>
                <a:spcPct val="100000"/>
              </a:lnSpc>
              <a:buSzPct val="100000"/>
              <a:buFont typeface="Arial"/>
              <a:buChar char="•"/>
              <a:defRPr sz="2400">
                <a:latin typeface="Helvetica Neue"/>
                <a:ea typeface="Helvetica Neue"/>
                <a:cs typeface="Helvetica Neue"/>
                <a:sym typeface="Helvetica Neue"/>
              </a:defRPr>
            </a:lvl3pPr>
            <a:lvl4pPr marL="2082800" indent="-711200">
              <a:lnSpc>
                <a:spcPct val="100000"/>
              </a:lnSpc>
              <a:buSzPct val="100000"/>
              <a:buFont typeface="Arial"/>
              <a:buChar char="•"/>
              <a:defRPr sz="2400">
                <a:latin typeface="Helvetica Neue"/>
                <a:ea typeface="Helvetica Neue"/>
                <a:cs typeface="Helvetica Neue"/>
                <a:sym typeface="Helvetica Neue"/>
              </a:defRPr>
            </a:lvl4pPr>
            <a:lvl5pPr marL="2540000" indent="-711200">
              <a:lnSpc>
                <a:spcPct val="100000"/>
              </a:lnSpc>
              <a:buSzPct val="100000"/>
              <a:buFont typeface="Arial"/>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 name="Straight Connector 7"/>
          <p:cNvSpPr/>
          <p:nvPr/>
        </p:nvSpPr>
        <p:spPr>
          <a:xfrm>
            <a:off x="448033" y="1560609"/>
            <a:ext cx="21031201" cy="1"/>
          </a:xfrm>
          <a:prstGeom prst="line">
            <a:avLst/>
          </a:prstGeom>
          <a:ln w="12700">
            <a:solidFill>
              <a:schemeClr val="accent1"/>
            </a:solidFill>
            <a:miter/>
          </a:ln>
        </p:spPr>
        <p:txBody>
          <a:bodyPr lIns="45718" tIns="45718" rIns="45718" bIns="45718"/>
          <a:lstStyle/>
          <a:p>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nchor="t"/>
          <a:lstStyle>
            <a:lvl1pPr>
              <a:defRPr sz="8500" spc="-170">
                <a:solidFill>
                  <a:srgbClr val="005493"/>
                </a:solidFill>
              </a:defRPr>
            </a:lvl1pPr>
          </a:lstStyle>
          <a:p>
            <a:r>
              <a:t>Slide Title</a:t>
            </a:r>
          </a:p>
        </p:txBody>
      </p:sp>
      <p:sp>
        <p:nvSpPr>
          <p:cNvPr id="22" name="Body Level One…"/>
          <p:cNvSpPr txBox="1">
            <a:spLocks noGrp="1"/>
          </p:cNvSpPr>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b="0"/>
            </a:lvl1p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03916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2/27/24</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77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2/27/24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867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2/27/24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97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2/27/24</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2/27/24</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7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2/27/24</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3635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78520" y="1330325"/>
            <a:ext cx="21629079" cy="4775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b">
            <a:normAutofit/>
          </a:bodyPr>
          <a:lstStyle/>
          <a:p>
            <a:r>
              <a:t>Title Text</a:t>
            </a:r>
          </a:p>
        </p:txBody>
      </p:sp>
      <p:sp>
        <p:nvSpPr>
          <p:cNvPr id="3" name="Body Level One…"/>
          <p:cNvSpPr txBox="1">
            <a:spLocks noGrp="1"/>
          </p:cNvSpPr>
          <p:nvPr>
            <p:ph type="body" idx="1"/>
          </p:nvPr>
        </p:nvSpPr>
        <p:spPr>
          <a:xfrm>
            <a:off x="1078520" y="6475655"/>
            <a:ext cx="20257480" cy="3311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4" name="Straight Connector 7"/>
          <p:cNvSpPr/>
          <p:nvPr/>
        </p:nvSpPr>
        <p:spPr>
          <a:xfrm>
            <a:off x="1078519" y="6111554"/>
            <a:ext cx="21629080" cy="1"/>
          </a:xfrm>
          <a:prstGeom prst="line">
            <a:avLst/>
          </a:prstGeom>
          <a:ln w="12700">
            <a:solidFill>
              <a:schemeClr val="accent1"/>
            </a:solidFill>
            <a:miter/>
          </a:ln>
        </p:spPr>
        <p:txBody>
          <a:bodyPr lIns="45718" tIns="45718" rIns="45718" bIns="45718"/>
          <a:lstStyle/>
          <a:p>
            <a:endParaRPr/>
          </a:p>
        </p:txBody>
      </p:sp>
      <p:sp>
        <p:nvSpPr>
          <p:cNvPr id="5" name="Slide Number"/>
          <p:cNvSpPr txBox="1">
            <a:spLocks noGrp="1"/>
          </p:cNvSpPr>
          <p:nvPr>
            <p:ph type="sldNum" sz="quarter" idx="2"/>
          </p:nvPr>
        </p:nvSpPr>
        <p:spPr>
          <a:xfrm>
            <a:off x="22203054" y="12835871"/>
            <a:ext cx="504546" cy="483908"/>
          </a:xfrm>
          <a:prstGeom prst="rect">
            <a:avLst/>
          </a:prstGeom>
          <a:ln w="12700">
            <a:miter lim="400000"/>
          </a:ln>
        </p:spPr>
        <p:txBody>
          <a:bodyPr wrap="none" lIns="91438" tIns="91438" rIns="91438" bIns="91438" anchor="ctr">
            <a:spAutoFit/>
          </a:bodyPr>
          <a:lstStyle>
            <a:lvl1pPr algn="r">
              <a:defRPr sz="24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Lst>
  <p:transition spd="med"/>
  <p:txStyles>
    <p:titleStyle>
      <a:lvl1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1pPr>
      <a:lvl2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2pPr>
      <a:lvl3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3pPr>
      <a:lvl4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4pPr>
      <a:lvl5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5pPr>
      <a:lvl6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6pPr>
      <a:lvl7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7pPr>
      <a:lvl8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8pPr>
      <a:lvl9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9pPr>
    </p:titleStyle>
    <p:bodyStyle>
      <a:lvl1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1pPr>
      <a:lvl2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2pPr>
      <a:lvl3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3pPr>
      <a:lvl4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4pPr>
      <a:lvl5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5pPr>
      <a:lvl6pPr marL="29972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6pPr>
      <a:lvl7pPr marL="34544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7pPr>
      <a:lvl8pPr marL="39116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8pPr>
      <a:lvl9pPr marL="43688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D997E8-DDEE-43F1-8D9B-F8A1E11DE488}" type="datetime1">
              <a:rPr lang="en-US" smtClean="0"/>
              <a:t>2/27/24</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8493465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xkcd.com/120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github.com/neu-se/CONFETTI/actio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arxiv.org/abs/2310.1213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semver.org/"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spinnaker.io/"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spinnaker.io/docs/concepts/#application-deployment" TargetMode="External"/><Relationship Id="rId5" Type="http://schemas.openxmlformats.org/officeDocument/2006/relationships/image" Target="../media/image28.png"/><Relationship Id="rId4" Type="http://schemas.openxmlformats.org/officeDocument/2006/relationships/image" Target="../media/image27.tif"/></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www.chef.io/blog/announcing-chef"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www.youtube.com/watch?v=qyzymLlj9a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s://www.datadoghq.com/blog/gke-dashboards-integration-improvemen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hyperlink" Target="https://www.akitasoftware.com/blog-posts/plug-and-play-endpoint-views-for-metrics-error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engineering.fb.com/2017/08/31/web/rapid-release-at-massive-scal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engineering.fb.com/2017/08/31/web/rapid-release-at-massive-scal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dn.com/alaska-news/aviation/2023/02/20/after-alaska-airlines-planes-bump-runway-a-scramble-to-pull-the-plug/"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CS 4530 &amp; CS 5500…"/>
          <p:cNvSpPr txBox="1">
            <a:spLocks noGrp="1"/>
          </p:cNvSpPr>
          <p:nvPr>
            <p:ph type="ctrTitle"/>
          </p:nvPr>
        </p:nvSpPr>
        <p:spPr>
          <a:prstGeom prst="rect">
            <a:avLst/>
          </a:prstGeom>
        </p:spPr>
        <p:txBody>
          <a:bodyPr/>
          <a:lstStyle/>
          <a:p>
            <a:r>
              <a:t>CS 4530 Software Engineering</a:t>
            </a:r>
          </a:p>
          <a:p>
            <a:endParaRPr/>
          </a:p>
          <a:p>
            <a:r>
              <a:t>Module 14: Continuous Development Processes</a:t>
            </a:r>
          </a:p>
        </p:txBody>
      </p:sp>
      <p:sp>
        <p:nvSpPr>
          <p:cNvPr id="34" name="Jonathan Bell, John Boyland, Mitch Wand…"/>
          <p:cNvSpPr txBox="1">
            <a:spLocks noGrp="1"/>
          </p:cNvSpPr>
          <p:nvPr>
            <p:ph type="subTitle" sz="half" idx="1"/>
          </p:nvPr>
        </p:nvSpPr>
        <p:spPr>
          <a:xfrm>
            <a:off x="979799" y="10069086"/>
            <a:ext cx="20257481" cy="3311526"/>
          </a:xfrm>
          <a:prstGeom prst="rect">
            <a:avLst/>
          </a:prstGeom>
        </p:spPr>
        <p:txBody>
          <a:bodyPr/>
          <a:lstStyle/>
          <a:p>
            <a:pPr>
              <a:defRPr sz="3100"/>
            </a:pPr>
            <a:endParaRPr dirty="0"/>
          </a:p>
          <a:p>
            <a:pPr>
              <a:defRPr sz="3100"/>
            </a:pPr>
            <a:r>
              <a:rPr dirty="0"/>
              <a:t>Khoury College of Computer Sciences</a:t>
            </a:r>
            <a:br>
              <a:rPr dirty="0"/>
            </a:br>
            <a:r>
              <a:t>© 202</a:t>
            </a:r>
            <a:r>
              <a:rPr lang="en-US"/>
              <a:t>4</a:t>
            </a:r>
            <a:r>
              <a:t> </a:t>
            </a:r>
            <a:r>
              <a:rPr dirty="0"/>
              <a:t>released under </a:t>
            </a:r>
            <a:r>
              <a:rPr dirty="0">
                <a:hlinkClick r:id="rId2"/>
              </a:rPr>
              <a:t>CC BY-SA</a:t>
            </a:r>
          </a:p>
        </p:txBody>
      </p:sp>
      <p:sp>
        <p:nvSpPr>
          <p:cNvPr id="2" name="Subtitle 7">
            <a:extLst>
              <a:ext uri="{FF2B5EF4-FFF2-40B4-BE49-F238E27FC236}">
                <a16:creationId xmlns:a16="http://schemas.microsoft.com/office/drawing/2014/main" id="{43A72B66-F54E-00ED-84FE-904D7E3A3C78}"/>
              </a:ext>
            </a:extLst>
          </p:cNvPr>
          <p:cNvSpPr txBox="1">
            <a:spLocks/>
          </p:cNvSpPr>
          <p:nvPr/>
        </p:nvSpPr>
        <p:spPr>
          <a:xfrm>
            <a:off x="1078520" y="6475655"/>
            <a:ext cx="20257480" cy="3311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1pPr>
            <a:lvl2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2pPr>
            <a:lvl3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3pPr>
            <a:lvl4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4pPr>
            <a:lvl5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5pPr>
            <a:lvl6pPr marL="29972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6pPr>
            <a:lvl7pPr marL="34544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7pPr>
            <a:lvl8pPr marL="39116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8pPr>
            <a:lvl9pPr marL="43688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9pPr>
          </a:lstStyle>
          <a:p>
            <a:pPr hangingPunct="1">
              <a:lnSpc>
                <a:spcPct val="100000"/>
              </a:lnSpc>
            </a:pPr>
            <a:r>
              <a:rPr lang="en-US" sz="4800" dirty="0"/>
              <a:t>Jon Bell, Adeel Bhutta and Mitch Wand</a:t>
            </a:r>
          </a:p>
          <a:p>
            <a:pPr hangingPunct="1">
              <a:lnSpc>
                <a:spcPct val="100000"/>
              </a:lnSpc>
            </a:pPr>
            <a:r>
              <a:rPr lang="en-US" sz="4800" dirty="0"/>
              <a:t>Khoury College of Computer Sciences</a:t>
            </a:r>
          </a:p>
          <a:p>
            <a:pPr hangingPunct="1"/>
            <a:endParaRPr 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 name="Continuous Integration"/>
          <p:cNvSpPr txBox="1">
            <a:spLocks noGrp="1"/>
          </p:cNvSpPr>
          <p:nvPr>
            <p:ph type="title"/>
          </p:nvPr>
        </p:nvSpPr>
        <p:spPr>
          <a:prstGeom prst="rect">
            <a:avLst/>
          </a:prstGeom>
        </p:spPr>
        <p:txBody>
          <a:bodyPr/>
          <a:lstStyle/>
          <a:p>
            <a:r>
              <a:rPr dirty="0"/>
              <a:t>CI is a software pipeline</a:t>
            </a:r>
          </a:p>
        </p:txBody>
      </p:sp>
      <p:grpSp>
        <p:nvGrpSpPr>
          <p:cNvPr id="3" name="0…………….">
            <a:extLst>
              <a:ext uri="{FF2B5EF4-FFF2-40B4-BE49-F238E27FC236}">
                <a16:creationId xmlns:a16="http://schemas.microsoft.com/office/drawing/2014/main" id="{0EE44212-67F8-A4C4-F75D-2C0288E4F640}"/>
              </a:ext>
            </a:extLst>
          </p:cNvPr>
          <p:cNvGrpSpPr/>
          <p:nvPr/>
        </p:nvGrpSpPr>
        <p:grpSpPr>
          <a:xfrm>
            <a:off x="6139753" y="5085939"/>
            <a:ext cx="7797387" cy="7283376"/>
            <a:chOff x="-1" y="-1"/>
            <a:chExt cx="7797385" cy="7283374"/>
          </a:xfrm>
        </p:grpSpPr>
        <p:sp>
          <p:nvSpPr>
            <p:cNvPr id="4" name="Rectangle">
              <a:extLst>
                <a:ext uri="{FF2B5EF4-FFF2-40B4-BE49-F238E27FC236}">
                  <a16:creationId xmlns:a16="http://schemas.microsoft.com/office/drawing/2014/main" id="{7C0BC24A-B88A-826A-1080-B12210346CE5}"/>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50800" tIns="50800" rIns="50800" bIns="50800" numCol="1" anchor="ctr">
              <a:noAutofit/>
            </a:bodyP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0…………….">
              <a:extLst>
                <a:ext uri="{FF2B5EF4-FFF2-40B4-BE49-F238E27FC236}">
                  <a16:creationId xmlns:a16="http://schemas.microsoft.com/office/drawing/2014/main" id="{272F8279-5ACF-EED8-21CE-5A09DFA2BFE3}"/>
                </a:ext>
              </a:extLst>
            </p:cNvPr>
            <p:cNvSpPr txBox="1"/>
            <p:nvPr/>
          </p:nvSpPr>
          <p:spPr>
            <a:xfrm>
              <a:off x="31749" y="3344168"/>
              <a:ext cx="7733885"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t>0…………….</a:t>
              </a:r>
            </a:p>
          </p:txBody>
        </p:sp>
      </p:grpSp>
      <p:sp>
        <p:nvSpPr>
          <p:cNvPr id="6" name="Connection Line">
            <a:extLst>
              <a:ext uri="{FF2B5EF4-FFF2-40B4-BE49-F238E27FC236}">
                <a16:creationId xmlns:a16="http://schemas.microsoft.com/office/drawing/2014/main" id="{416DDCE9-84A2-CEF2-0BA6-149A7F40A6BF}"/>
              </a:ext>
            </a:extLst>
          </p:cNvPr>
          <p:cNvSpPr/>
          <p:nvPr/>
        </p:nvSpPr>
        <p:spPr>
          <a:xfrm>
            <a:off x="9300960" y="6121667"/>
            <a:ext cx="1475006" cy="1270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50800" tIns="50800" rIns="50800" bIns="50800"/>
          <a:lstStyle/>
          <a:p>
            <a:pPr algn="ctr">
              <a:defRPr>
                <a:latin typeface="+mj-lt"/>
                <a:ea typeface="+mj-ea"/>
                <a:cs typeface="+mj-cs"/>
                <a:sym typeface="Helvetica Neue"/>
              </a:defRPr>
            </a:pPr>
            <a:endParaRPr/>
          </a:p>
        </p:txBody>
      </p:sp>
      <p:sp>
        <p:nvSpPr>
          <p:cNvPr id="7" name="Connection Line">
            <a:extLst>
              <a:ext uri="{FF2B5EF4-FFF2-40B4-BE49-F238E27FC236}">
                <a16:creationId xmlns:a16="http://schemas.microsoft.com/office/drawing/2014/main" id="{C7124435-FDEA-BCFC-448E-77D0737D3521}"/>
              </a:ext>
            </a:extLst>
          </p:cNvPr>
          <p:cNvSpPr/>
          <p:nvPr/>
        </p:nvSpPr>
        <p:spPr>
          <a:xfrm>
            <a:off x="13608063" y="6128017"/>
            <a:ext cx="1475009" cy="1"/>
          </a:xfrm>
          <a:prstGeom prst="line">
            <a:avLst/>
          </a:prstGeom>
          <a:ln w="63500">
            <a:solidFill>
              <a:srgbClr val="000000"/>
            </a:solidFill>
            <a:miter lim="400000"/>
            <a:tailEnd type="triangle"/>
          </a:ln>
        </p:spPr>
        <p:txBody>
          <a:bodyPr lIns="45718" tIns="45718" rIns="45718" bIns="45718"/>
          <a:lstStyle/>
          <a:p>
            <a:pPr algn="ctr"/>
            <a:endParaRPr/>
          </a:p>
        </p:txBody>
      </p:sp>
      <p:sp>
        <p:nvSpPr>
          <p:cNvPr id="8" name="Connection Line">
            <a:extLst>
              <a:ext uri="{FF2B5EF4-FFF2-40B4-BE49-F238E27FC236}">
                <a16:creationId xmlns:a16="http://schemas.microsoft.com/office/drawing/2014/main" id="{F00A3883-5B89-D764-927D-CC899260FF74}"/>
              </a:ext>
            </a:extLst>
          </p:cNvPr>
          <p:cNvSpPr/>
          <p:nvPr/>
        </p:nvSpPr>
        <p:spPr>
          <a:xfrm>
            <a:off x="17915170" y="6121667"/>
            <a:ext cx="1475008" cy="1270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50800" tIns="50800" rIns="50800" bIns="50800"/>
          <a:lstStyle/>
          <a:p>
            <a:pPr algn="ctr">
              <a:defRPr>
                <a:latin typeface="+mj-lt"/>
                <a:ea typeface="+mj-ea"/>
                <a:cs typeface="+mj-cs"/>
                <a:sym typeface="Helvetica Neue"/>
              </a:defRPr>
            </a:pPr>
            <a:endParaRPr/>
          </a:p>
        </p:txBody>
      </p:sp>
      <p:sp>
        <p:nvSpPr>
          <p:cNvPr id="9" name="Connection Line">
            <a:extLst>
              <a:ext uri="{FF2B5EF4-FFF2-40B4-BE49-F238E27FC236}">
                <a16:creationId xmlns:a16="http://schemas.microsoft.com/office/drawing/2014/main" id="{122F5E53-627A-D327-A3D9-68DA2ADC9236}"/>
              </a:ext>
            </a:extLst>
          </p:cNvPr>
          <p:cNvSpPr/>
          <p:nvPr/>
        </p:nvSpPr>
        <p:spPr>
          <a:xfrm>
            <a:off x="4993825" y="6118905"/>
            <a:ext cx="1475007" cy="1270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50800" tIns="50800" rIns="50800" bIns="50800"/>
          <a:lstStyle/>
          <a:p>
            <a:pPr algn="ctr">
              <a:defRPr>
                <a:latin typeface="+mj-lt"/>
                <a:ea typeface="+mj-ea"/>
                <a:cs typeface="+mj-cs"/>
                <a:sym typeface="Helvetica Neue"/>
              </a:defRPr>
            </a:pPr>
            <a:endParaRPr/>
          </a:p>
        </p:txBody>
      </p:sp>
      <p:grpSp>
        <p:nvGrpSpPr>
          <p:cNvPr id="10" name="Code Review">
            <a:extLst>
              <a:ext uri="{FF2B5EF4-FFF2-40B4-BE49-F238E27FC236}">
                <a16:creationId xmlns:a16="http://schemas.microsoft.com/office/drawing/2014/main" id="{44DBFE0B-33A2-E76D-8210-A43745359CAF}"/>
              </a:ext>
            </a:extLst>
          </p:cNvPr>
          <p:cNvGrpSpPr/>
          <p:nvPr/>
        </p:nvGrpSpPr>
        <p:grpSpPr>
          <a:xfrm>
            <a:off x="2161755" y="7344250"/>
            <a:ext cx="2832072" cy="934782"/>
            <a:chOff x="0" y="0"/>
            <a:chExt cx="2832071" cy="934781"/>
          </a:xfrm>
        </p:grpSpPr>
        <p:sp>
          <p:nvSpPr>
            <p:cNvPr id="11" name="Rectangle">
              <a:extLst>
                <a:ext uri="{FF2B5EF4-FFF2-40B4-BE49-F238E27FC236}">
                  <a16:creationId xmlns:a16="http://schemas.microsoft.com/office/drawing/2014/main" id="{723BB81A-9AC7-4BF6-C123-F0A1013FB0EB}"/>
                </a:ext>
              </a:extLst>
            </p:cNvPr>
            <p:cNvSpPr/>
            <p:nvPr/>
          </p:nvSpPr>
          <p:spPr>
            <a:xfrm>
              <a:off x="0" y="-1"/>
              <a:ext cx="2832072"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12" name="Code Review">
              <a:extLst>
                <a:ext uri="{FF2B5EF4-FFF2-40B4-BE49-F238E27FC236}">
                  <a16:creationId xmlns:a16="http://schemas.microsoft.com/office/drawing/2014/main" id="{C2720A51-3AD1-D316-2C1E-7C31D45A440A}"/>
                </a:ext>
              </a:extLst>
            </p:cNvPr>
            <p:cNvSpPr txBox="1"/>
            <p:nvPr/>
          </p:nvSpPr>
          <p:spPr>
            <a:xfrm>
              <a:off x="0" y="187165"/>
              <a:ext cx="2832072" cy="5604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Code Review</a:t>
              </a:r>
            </a:p>
          </p:txBody>
        </p:sp>
      </p:grpSp>
      <p:grpSp>
        <p:nvGrpSpPr>
          <p:cNvPr id="13" name="Style Check">
            <a:extLst>
              <a:ext uri="{FF2B5EF4-FFF2-40B4-BE49-F238E27FC236}">
                <a16:creationId xmlns:a16="http://schemas.microsoft.com/office/drawing/2014/main" id="{EAA20C3D-C4BE-C992-0827-223D0C8CD0A0}"/>
              </a:ext>
            </a:extLst>
          </p:cNvPr>
          <p:cNvGrpSpPr/>
          <p:nvPr/>
        </p:nvGrpSpPr>
        <p:grpSpPr>
          <a:xfrm>
            <a:off x="6468860" y="7344250"/>
            <a:ext cx="2832072" cy="934782"/>
            <a:chOff x="0" y="0"/>
            <a:chExt cx="2832071" cy="934781"/>
          </a:xfrm>
        </p:grpSpPr>
        <p:sp>
          <p:nvSpPr>
            <p:cNvPr id="14" name="Rectangle">
              <a:extLst>
                <a:ext uri="{FF2B5EF4-FFF2-40B4-BE49-F238E27FC236}">
                  <a16:creationId xmlns:a16="http://schemas.microsoft.com/office/drawing/2014/main" id="{27C80A1B-5F99-9793-2A57-1218E1FD83D5}"/>
                </a:ext>
              </a:extLst>
            </p:cNvPr>
            <p:cNvSpPr/>
            <p:nvPr/>
          </p:nvSpPr>
          <p:spPr>
            <a:xfrm>
              <a:off x="-1" y="-1"/>
              <a:ext cx="2832073"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15" name="Style Check">
              <a:extLst>
                <a:ext uri="{FF2B5EF4-FFF2-40B4-BE49-F238E27FC236}">
                  <a16:creationId xmlns:a16="http://schemas.microsoft.com/office/drawing/2014/main" id="{98598E95-5EA6-47D9-40AC-01EE46C15842}"/>
                </a:ext>
              </a:extLst>
            </p:cNvPr>
            <p:cNvSpPr txBox="1"/>
            <p:nvPr/>
          </p:nvSpPr>
          <p:spPr>
            <a:xfrm>
              <a:off x="-1" y="187165"/>
              <a:ext cx="2832073" cy="5604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Style Check</a:t>
              </a:r>
            </a:p>
          </p:txBody>
        </p:sp>
      </p:grpSp>
      <p:grpSp>
        <p:nvGrpSpPr>
          <p:cNvPr id="16" name="Compile">
            <a:extLst>
              <a:ext uri="{FF2B5EF4-FFF2-40B4-BE49-F238E27FC236}">
                <a16:creationId xmlns:a16="http://schemas.microsoft.com/office/drawing/2014/main" id="{1316B641-1849-0978-57CB-25243443A742}"/>
              </a:ext>
            </a:extLst>
          </p:cNvPr>
          <p:cNvGrpSpPr/>
          <p:nvPr/>
        </p:nvGrpSpPr>
        <p:grpSpPr>
          <a:xfrm>
            <a:off x="6468860" y="8554486"/>
            <a:ext cx="2832072" cy="934782"/>
            <a:chOff x="0" y="0"/>
            <a:chExt cx="2832071" cy="934781"/>
          </a:xfrm>
        </p:grpSpPr>
        <p:sp>
          <p:nvSpPr>
            <p:cNvPr id="17" name="Rectangle">
              <a:extLst>
                <a:ext uri="{FF2B5EF4-FFF2-40B4-BE49-F238E27FC236}">
                  <a16:creationId xmlns:a16="http://schemas.microsoft.com/office/drawing/2014/main" id="{A1FBEF75-C993-E8F5-764F-F780855E529E}"/>
                </a:ext>
              </a:extLst>
            </p:cNvPr>
            <p:cNvSpPr/>
            <p:nvPr/>
          </p:nvSpPr>
          <p:spPr>
            <a:xfrm>
              <a:off x="-1" y="-1"/>
              <a:ext cx="2832073"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18" name="Compile">
              <a:extLst>
                <a:ext uri="{FF2B5EF4-FFF2-40B4-BE49-F238E27FC236}">
                  <a16:creationId xmlns:a16="http://schemas.microsoft.com/office/drawing/2014/main" id="{F1E5B161-DEC8-6171-66BC-DE2EB85F8950}"/>
                </a:ext>
              </a:extLst>
            </p:cNvPr>
            <p:cNvSpPr txBox="1"/>
            <p:nvPr/>
          </p:nvSpPr>
          <p:spPr>
            <a:xfrm>
              <a:off x="-1" y="187165"/>
              <a:ext cx="2832073" cy="5604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Compile</a:t>
              </a:r>
            </a:p>
          </p:txBody>
        </p:sp>
      </p:grpSp>
      <p:grpSp>
        <p:nvGrpSpPr>
          <p:cNvPr id="19" name="Unit Test">
            <a:extLst>
              <a:ext uri="{FF2B5EF4-FFF2-40B4-BE49-F238E27FC236}">
                <a16:creationId xmlns:a16="http://schemas.microsoft.com/office/drawing/2014/main" id="{C35B86E1-34DC-DBD5-9BD4-65E74C1BBBCB}"/>
              </a:ext>
            </a:extLst>
          </p:cNvPr>
          <p:cNvGrpSpPr/>
          <p:nvPr/>
        </p:nvGrpSpPr>
        <p:grpSpPr>
          <a:xfrm>
            <a:off x="6468860" y="9764720"/>
            <a:ext cx="2832072" cy="934783"/>
            <a:chOff x="0" y="0"/>
            <a:chExt cx="2832071" cy="934781"/>
          </a:xfrm>
        </p:grpSpPr>
        <p:sp>
          <p:nvSpPr>
            <p:cNvPr id="20" name="Rectangle">
              <a:extLst>
                <a:ext uri="{FF2B5EF4-FFF2-40B4-BE49-F238E27FC236}">
                  <a16:creationId xmlns:a16="http://schemas.microsoft.com/office/drawing/2014/main" id="{B724156D-5507-A937-79D1-DC33FC0264BA}"/>
                </a:ext>
              </a:extLst>
            </p:cNvPr>
            <p:cNvSpPr/>
            <p:nvPr/>
          </p:nvSpPr>
          <p:spPr>
            <a:xfrm>
              <a:off x="-1" y="-1"/>
              <a:ext cx="2832073"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21" name="Unit Test">
              <a:extLst>
                <a:ext uri="{FF2B5EF4-FFF2-40B4-BE49-F238E27FC236}">
                  <a16:creationId xmlns:a16="http://schemas.microsoft.com/office/drawing/2014/main" id="{04E40912-96FE-BA60-255C-1E26CEBAC4A7}"/>
                </a:ext>
              </a:extLst>
            </p:cNvPr>
            <p:cNvSpPr txBox="1"/>
            <p:nvPr/>
          </p:nvSpPr>
          <p:spPr>
            <a:xfrm>
              <a:off x="-1" y="187165"/>
              <a:ext cx="2832073" cy="5604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Unit Test</a:t>
              </a:r>
            </a:p>
          </p:txBody>
        </p:sp>
      </p:grpSp>
      <p:grpSp>
        <p:nvGrpSpPr>
          <p:cNvPr id="22" name="Prepare Deployment">
            <a:extLst>
              <a:ext uri="{FF2B5EF4-FFF2-40B4-BE49-F238E27FC236}">
                <a16:creationId xmlns:a16="http://schemas.microsoft.com/office/drawing/2014/main" id="{961DE0E9-C825-8A85-3AAC-EA7DF949D8B3}"/>
              </a:ext>
            </a:extLst>
          </p:cNvPr>
          <p:cNvGrpSpPr/>
          <p:nvPr/>
        </p:nvGrpSpPr>
        <p:grpSpPr>
          <a:xfrm>
            <a:off x="6468860" y="10974957"/>
            <a:ext cx="2832072" cy="1033153"/>
            <a:chOff x="0" y="0"/>
            <a:chExt cx="2832071" cy="1033152"/>
          </a:xfrm>
        </p:grpSpPr>
        <p:sp>
          <p:nvSpPr>
            <p:cNvPr id="23" name="Rectangle">
              <a:extLst>
                <a:ext uri="{FF2B5EF4-FFF2-40B4-BE49-F238E27FC236}">
                  <a16:creationId xmlns:a16="http://schemas.microsoft.com/office/drawing/2014/main" id="{8292ED4D-50BF-68BB-26B7-DAEA306B4211}"/>
                </a:ext>
              </a:extLst>
            </p:cNvPr>
            <p:cNvSpPr/>
            <p:nvPr/>
          </p:nvSpPr>
          <p:spPr>
            <a:xfrm>
              <a:off x="-1" y="-1"/>
              <a:ext cx="2832073" cy="1033154"/>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24" name="Prepare Deployment">
              <a:extLst>
                <a:ext uri="{FF2B5EF4-FFF2-40B4-BE49-F238E27FC236}">
                  <a16:creationId xmlns:a16="http://schemas.microsoft.com/office/drawing/2014/main" id="{4A8664C1-C065-E491-07C9-A541E1E657DB}"/>
                </a:ext>
              </a:extLst>
            </p:cNvPr>
            <p:cNvSpPr txBox="1"/>
            <p:nvPr/>
          </p:nvSpPr>
          <p:spPr>
            <a:xfrm>
              <a:off x="-1" y="1400"/>
              <a:ext cx="2832073" cy="10303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Prepare Deployment</a:t>
              </a:r>
            </a:p>
          </p:txBody>
        </p:sp>
      </p:grpSp>
      <p:grpSp>
        <p:nvGrpSpPr>
          <p:cNvPr id="25" name="Integration Test">
            <a:extLst>
              <a:ext uri="{FF2B5EF4-FFF2-40B4-BE49-F238E27FC236}">
                <a16:creationId xmlns:a16="http://schemas.microsoft.com/office/drawing/2014/main" id="{F6B41FFB-51E7-2512-51D8-4B800AAAD74A}"/>
              </a:ext>
            </a:extLst>
          </p:cNvPr>
          <p:cNvGrpSpPr/>
          <p:nvPr/>
        </p:nvGrpSpPr>
        <p:grpSpPr>
          <a:xfrm>
            <a:off x="10775964" y="7292681"/>
            <a:ext cx="2832073" cy="1025922"/>
            <a:chOff x="0" y="-45571"/>
            <a:chExt cx="2832072" cy="1025921"/>
          </a:xfrm>
        </p:grpSpPr>
        <p:sp>
          <p:nvSpPr>
            <p:cNvPr id="26" name="Rectangle">
              <a:extLst>
                <a:ext uri="{FF2B5EF4-FFF2-40B4-BE49-F238E27FC236}">
                  <a16:creationId xmlns:a16="http://schemas.microsoft.com/office/drawing/2014/main" id="{25E95E51-9509-343B-22EB-30FF44706D44}"/>
                </a:ext>
              </a:extLst>
            </p:cNvPr>
            <p:cNvSpPr/>
            <p:nvPr/>
          </p:nvSpPr>
          <p:spPr>
            <a:xfrm>
              <a:off x="0" y="-1"/>
              <a:ext cx="2832072"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27" name="Integration Test">
              <a:extLst>
                <a:ext uri="{FF2B5EF4-FFF2-40B4-BE49-F238E27FC236}">
                  <a16:creationId xmlns:a16="http://schemas.microsoft.com/office/drawing/2014/main" id="{4F6ABA13-5376-BE8D-F2B8-F28EF1D97F9E}"/>
                </a:ext>
              </a:extLst>
            </p:cNvPr>
            <p:cNvSpPr txBox="1"/>
            <p:nvPr/>
          </p:nvSpPr>
          <p:spPr>
            <a:xfrm>
              <a:off x="0" y="-45571"/>
              <a:ext cx="2832072"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Integration Test</a:t>
              </a:r>
            </a:p>
          </p:txBody>
        </p:sp>
      </p:grpSp>
      <p:grpSp>
        <p:nvGrpSpPr>
          <p:cNvPr id="28" name="Load Test">
            <a:extLst>
              <a:ext uri="{FF2B5EF4-FFF2-40B4-BE49-F238E27FC236}">
                <a16:creationId xmlns:a16="http://schemas.microsoft.com/office/drawing/2014/main" id="{07B4CACB-75C4-63C5-ED04-6C48CDF34F2D}"/>
              </a:ext>
            </a:extLst>
          </p:cNvPr>
          <p:cNvGrpSpPr/>
          <p:nvPr/>
        </p:nvGrpSpPr>
        <p:grpSpPr>
          <a:xfrm>
            <a:off x="10775964" y="8554486"/>
            <a:ext cx="2832072" cy="934782"/>
            <a:chOff x="0" y="0"/>
            <a:chExt cx="2832071" cy="934781"/>
          </a:xfrm>
        </p:grpSpPr>
        <p:sp>
          <p:nvSpPr>
            <p:cNvPr id="29" name="Rectangle">
              <a:extLst>
                <a:ext uri="{FF2B5EF4-FFF2-40B4-BE49-F238E27FC236}">
                  <a16:creationId xmlns:a16="http://schemas.microsoft.com/office/drawing/2014/main" id="{CE563516-CE4C-43F7-B4AD-7AC603AFFF40}"/>
                </a:ext>
              </a:extLst>
            </p:cNvPr>
            <p:cNvSpPr/>
            <p:nvPr/>
          </p:nvSpPr>
          <p:spPr>
            <a:xfrm>
              <a:off x="0" y="-1"/>
              <a:ext cx="2832072"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30" name="Load Test">
              <a:extLst>
                <a:ext uri="{FF2B5EF4-FFF2-40B4-BE49-F238E27FC236}">
                  <a16:creationId xmlns:a16="http://schemas.microsoft.com/office/drawing/2014/main" id="{ADBE5942-5440-5BCD-6E9A-F0E6C6739E0E}"/>
                </a:ext>
              </a:extLst>
            </p:cNvPr>
            <p:cNvSpPr txBox="1"/>
            <p:nvPr/>
          </p:nvSpPr>
          <p:spPr>
            <a:xfrm>
              <a:off x="0" y="187165"/>
              <a:ext cx="2832072" cy="5604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Load Test</a:t>
              </a:r>
            </a:p>
          </p:txBody>
        </p:sp>
      </p:grpSp>
      <p:sp>
        <p:nvSpPr>
          <p:cNvPr id="31" name="Automate this centrally, provide a central record of results">
            <a:extLst>
              <a:ext uri="{FF2B5EF4-FFF2-40B4-BE49-F238E27FC236}">
                <a16:creationId xmlns:a16="http://schemas.microsoft.com/office/drawing/2014/main" id="{AAE51BE8-BB21-2288-8B85-B268CD31DA77}"/>
              </a:ext>
            </a:extLst>
          </p:cNvPr>
          <p:cNvSpPr txBox="1"/>
          <p:nvPr/>
        </p:nvSpPr>
        <p:spPr>
          <a:xfrm>
            <a:off x="4826282" y="12496738"/>
            <a:ext cx="10424329" cy="548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900" b="1">
                <a:solidFill>
                  <a:srgbClr val="000000"/>
                </a:solidFill>
                <a:latin typeface="+mj-lt"/>
                <a:ea typeface="+mj-ea"/>
                <a:cs typeface="+mj-cs"/>
                <a:sym typeface="Helvetica Neue"/>
              </a:defRPr>
            </a:lvl1pPr>
          </a:lstStyle>
          <a:p>
            <a:pPr algn="ctr"/>
            <a:r>
              <a:t>Automate this centrally, provide a central record of results</a:t>
            </a:r>
          </a:p>
        </p:txBody>
      </p:sp>
      <p:grpSp>
        <p:nvGrpSpPr>
          <p:cNvPr id="32" name="KPIs">
            <a:extLst>
              <a:ext uri="{FF2B5EF4-FFF2-40B4-BE49-F238E27FC236}">
                <a16:creationId xmlns:a16="http://schemas.microsoft.com/office/drawing/2014/main" id="{FFE6272E-6653-B9D3-0540-E10652153716}"/>
              </a:ext>
            </a:extLst>
          </p:cNvPr>
          <p:cNvGrpSpPr/>
          <p:nvPr/>
        </p:nvGrpSpPr>
        <p:grpSpPr>
          <a:xfrm>
            <a:off x="19390176" y="7344250"/>
            <a:ext cx="2832073" cy="934782"/>
            <a:chOff x="0" y="0"/>
            <a:chExt cx="2832071" cy="934781"/>
          </a:xfrm>
        </p:grpSpPr>
        <p:sp>
          <p:nvSpPr>
            <p:cNvPr id="33" name="Rectangle">
              <a:extLst>
                <a:ext uri="{FF2B5EF4-FFF2-40B4-BE49-F238E27FC236}">
                  <a16:creationId xmlns:a16="http://schemas.microsoft.com/office/drawing/2014/main" id="{1B6BD385-656E-DC7E-2D74-7167A2843DAC}"/>
                </a:ext>
              </a:extLst>
            </p:cNvPr>
            <p:cNvSpPr/>
            <p:nvPr/>
          </p:nvSpPr>
          <p:spPr>
            <a:xfrm>
              <a:off x="0" y="-1"/>
              <a:ext cx="2832072"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34" name="KPIs">
              <a:extLst>
                <a:ext uri="{FF2B5EF4-FFF2-40B4-BE49-F238E27FC236}">
                  <a16:creationId xmlns:a16="http://schemas.microsoft.com/office/drawing/2014/main" id="{89BA721B-B8D9-6D56-6ED2-D51FD79289EE}"/>
                </a:ext>
              </a:extLst>
            </p:cNvPr>
            <p:cNvSpPr txBox="1"/>
            <p:nvPr/>
          </p:nvSpPr>
          <p:spPr>
            <a:xfrm>
              <a:off x="0" y="187165"/>
              <a:ext cx="2832072" cy="5604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KPIs</a:t>
              </a:r>
            </a:p>
          </p:txBody>
        </p:sp>
      </p:grpSp>
      <p:grpSp>
        <p:nvGrpSpPr>
          <p:cNvPr id="35" name="End-to-end Test">
            <a:extLst>
              <a:ext uri="{FF2B5EF4-FFF2-40B4-BE49-F238E27FC236}">
                <a16:creationId xmlns:a16="http://schemas.microsoft.com/office/drawing/2014/main" id="{C039D8C7-6F05-C2FD-7171-7904E96FD95B}"/>
              </a:ext>
            </a:extLst>
          </p:cNvPr>
          <p:cNvGrpSpPr/>
          <p:nvPr/>
        </p:nvGrpSpPr>
        <p:grpSpPr>
          <a:xfrm>
            <a:off x="15083068" y="7314070"/>
            <a:ext cx="2832075" cy="995144"/>
            <a:chOff x="-1" y="-7612"/>
            <a:chExt cx="2832073" cy="995142"/>
          </a:xfrm>
        </p:grpSpPr>
        <p:sp>
          <p:nvSpPr>
            <p:cNvPr id="36" name="Rectangle">
              <a:extLst>
                <a:ext uri="{FF2B5EF4-FFF2-40B4-BE49-F238E27FC236}">
                  <a16:creationId xmlns:a16="http://schemas.microsoft.com/office/drawing/2014/main" id="{370E5167-0C4E-A8D5-A340-8226CB7D2157}"/>
                </a:ext>
              </a:extLst>
            </p:cNvPr>
            <p:cNvSpPr/>
            <p:nvPr/>
          </p:nvSpPr>
          <p:spPr>
            <a:xfrm>
              <a:off x="-1" y="22568"/>
              <a:ext cx="2832073" cy="934782"/>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2900">
                  <a:solidFill>
                    <a:srgbClr val="FFFFFF"/>
                  </a:solidFill>
                  <a:latin typeface="Helvetica Neue Medium"/>
                  <a:ea typeface="Helvetica Neue Medium"/>
                  <a:cs typeface="Helvetica Neue Medium"/>
                  <a:sym typeface="Helvetica Neue Medium"/>
                </a:defRPr>
              </a:pPr>
              <a:endParaRPr/>
            </a:p>
          </p:txBody>
        </p:sp>
        <p:sp>
          <p:nvSpPr>
            <p:cNvPr id="37" name="End-to-end Test">
              <a:extLst>
                <a:ext uri="{FF2B5EF4-FFF2-40B4-BE49-F238E27FC236}">
                  <a16:creationId xmlns:a16="http://schemas.microsoft.com/office/drawing/2014/main" id="{151F4C61-2205-84D4-63A3-76263C28818F}"/>
                </a:ext>
              </a:extLst>
            </p:cNvPr>
            <p:cNvSpPr txBox="1"/>
            <p:nvPr/>
          </p:nvSpPr>
          <p:spPr>
            <a:xfrm>
              <a:off x="-1" y="-7612"/>
              <a:ext cx="2832073" cy="9951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t>End-to-end Test</a:t>
              </a:r>
            </a:p>
          </p:txBody>
        </p:sp>
      </p:grpSp>
      <p:grpSp>
        <p:nvGrpSpPr>
          <p:cNvPr id="38" name="Develop">
            <a:extLst>
              <a:ext uri="{FF2B5EF4-FFF2-40B4-BE49-F238E27FC236}">
                <a16:creationId xmlns:a16="http://schemas.microsoft.com/office/drawing/2014/main" id="{7BEA6A0E-A17E-C782-42AA-F511F5CBA3DC}"/>
              </a:ext>
            </a:extLst>
          </p:cNvPr>
          <p:cNvGrpSpPr/>
          <p:nvPr/>
        </p:nvGrpSpPr>
        <p:grpSpPr>
          <a:xfrm>
            <a:off x="2161755" y="5493015"/>
            <a:ext cx="2832073" cy="1270005"/>
            <a:chOff x="0" y="-1"/>
            <a:chExt cx="2832072" cy="1270004"/>
          </a:xfrm>
        </p:grpSpPr>
        <p:sp>
          <p:nvSpPr>
            <p:cNvPr id="39" name="Rectangle">
              <a:extLst>
                <a:ext uri="{FF2B5EF4-FFF2-40B4-BE49-F238E27FC236}">
                  <a16:creationId xmlns:a16="http://schemas.microsoft.com/office/drawing/2014/main" id="{0EAD3174-999B-B04E-8285-1376F85B0FB9}"/>
                </a:ext>
              </a:extLst>
            </p:cNvPr>
            <p:cNvSpPr/>
            <p:nvPr/>
          </p:nvSpPr>
          <p:spPr>
            <a:xfrm>
              <a:off x="0" y="-1"/>
              <a:ext cx="2832072" cy="1270004"/>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4200">
                  <a:solidFill>
                    <a:srgbClr val="FFFFFF"/>
                  </a:solidFill>
                  <a:latin typeface="Helvetica Neue Medium"/>
                  <a:ea typeface="Helvetica Neue Medium"/>
                  <a:cs typeface="Helvetica Neue Medium"/>
                  <a:sym typeface="Helvetica Neue Medium"/>
                </a:defRPr>
              </a:pPr>
              <a:endParaRPr/>
            </a:p>
          </p:txBody>
        </p:sp>
        <p:sp>
          <p:nvSpPr>
            <p:cNvPr id="40" name="Develop">
              <a:extLst>
                <a:ext uri="{FF2B5EF4-FFF2-40B4-BE49-F238E27FC236}">
                  <a16:creationId xmlns:a16="http://schemas.microsoft.com/office/drawing/2014/main" id="{0AA28542-E091-A71E-7296-157D5B3D2598}"/>
                </a:ext>
              </a:extLst>
            </p:cNvPr>
            <p:cNvSpPr txBox="1"/>
            <p:nvPr/>
          </p:nvSpPr>
          <p:spPr>
            <a:xfrm>
              <a:off x="0" y="260539"/>
              <a:ext cx="2832072"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Develop</a:t>
              </a:r>
            </a:p>
          </p:txBody>
        </p:sp>
      </p:grpSp>
      <p:grpSp>
        <p:nvGrpSpPr>
          <p:cNvPr id="41" name="Build">
            <a:extLst>
              <a:ext uri="{FF2B5EF4-FFF2-40B4-BE49-F238E27FC236}">
                <a16:creationId xmlns:a16="http://schemas.microsoft.com/office/drawing/2014/main" id="{826560D6-9F8E-EA85-036A-6A7E45865AB4}"/>
              </a:ext>
            </a:extLst>
          </p:cNvPr>
          <p:cNvGrpSpPr/>
          <p:nvPr/>
        </p:nvGrpSpPr>
        <p:grpSpPr>
          <a:xfrm>
            <a:off x="6468859" y="5493015"/>
            <a:ext cx="2832074" cy="1270005"/>
            <a:chOff x="-1" y="-1"/>
            <a:chExt cx="2832073" cy="1270004"/>
          </a:xfrm>
        </p:grpSpPr>
        <p:sp>
          <p:nvSpPr>
            <p:cNvPr id="42" name="Rectangle">
              <a:extLst>
                <a:ext uri="{FF2B5EF4-FFF2-40B4-BE49-F238E27FC236}">
                  <a16:creationId xmlns:a16="http://schemas.microsoft.com/office/drawing/2014/main" id="{8244A1CB-FD25-8FA1-32C9-EDD16616D83C}"/>
                </a:ext>
              </a:extLst>
            </p:cNvPr>
            <p:cNvSpPr/>
            <p:nvPr/>
          </p:nvSpPr>
          <p:spPr>
            <a:xfrm>
              <a:off x="-1" y="-1"/>
              <a:ext cx="2832073" cy="1270004"/>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4200">
                  <a:solidFill>
                    <a:srgbClr val="FFFFFF"/>
                  </a:solidFill>
                  <a:latin typeface="Helvetica Neue Medium"/>
                  <a:ea typeface="Helvetica Neue Medium"/>
                  <a:cs typeface="Helvetica Neue Medium"/>
                  <a:sym typeface="Helvetica Neue Medium"/>
                </a:defRPr>
              </a:pPr>
              <a:endParaRPr/>
            </a:p>
          </p:txBody>
        </p:sp>
        <p:sp>
          <p:nvSpPr>
            <p:cNvPr id="43" name="Build">
              <a:extLst>
                <a:ext uri="{FF2B5EF4-FFF2-40B4-BE49-F238E27FC236}">
                  <a16:creationId xmlns:a16="http://schemas.microsoft.com/office/drawing/2014/main" id="{6C9C2C04-19D5-4C0F-742B-B9B6893F3004}"/>
                </a:ext>
              </a:extLst>
            </p:cNvPr>
            <p:cNvSpPr txBox="1"/>
            <p:nvPr/>
          </p:nvSpPr>
          <p:spPr>
            <a:xfrm>
              <a:off x="-1" y="260539"/>
              <a:ext cx="2832073"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Build</a:t>
              </a:r>
            </a:p>
          </p:txBody>
        </p:sp>
      </p:grpSp>
      <p:grpSp>
        <p:nvGrpSpPr>
          <p:cNvPr id="44" name="Test">
            <a:extLst>
              <a:ext uri="{FF2B5EF4-FFF2-40B4-BE49-F238E27FC236}">
                <a16:creationId xmlns:a16="http://schemas.microsoft.com/office/drawing/2014/main" id="{0B7C86B7-F444-6109-3081-4CF4F5679D68}"/>
              </a:ext>
            </a:extLst>
          </p:cNvPr>
          <p:cNvGrpSpPr/>
          <p:nvPr/>
        </p:nvGrpSpPr>
        <p:grpSpPr>
          <a:xfrm>
            <a:off x="10775964" y="5493015"/>
            <a:ext cx="2832073" cy="1270005"/>
            <a:chOff x="0" y="-1"/>
            <a:chExt cx="2832072" cy="1270004"/>
          </a:xfrm>
        </p:grpSpPr>
        <p:sp>
          <p:nvSpPr>
            <p:cNvPr id="45" name="Rectangle">
              <a:extLst>
                <a:ext uri="{FF2B5EF4-FFF2-40B4-BE49-F238E27FC236}">
                  <a16:creationId xmlns:a16="http://schemas.microsoft.com/office/drawing/2014/main" id="{916CC8BD-D544-9BC5-E544-4DDCAD1B5A0E}"/>
                </a:ext>
              </a:extLst>
            </p:cNvPr>
            <p:cNvSpPr/>
            <p:nvPr/>
          </p:nvSpPr>
          <p:spPr>
            <a:xfrm>
              <a:off x="0" y="-1"/>
              <a:ext cx="2832072" cy="1270004"/>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4200">
                  <a:solidFill>
                    <a:srgbClr val="FFFFFF"/>
                  </a:solidFill>
                  <a:latin typeface="Helvetica Neue Medium"/>
                  <a:ea typeface="Helvetica Neue Medium"/>
                  <a:cs typeface="Helvetica Neue Medium"/>
                  <a:sym typeface="Helvetica Neue Medium"/>
                </a:defRPr>
              </a:pPr>
              <a:endParaRPr/>
            </a:p>
          </p:txBody>
        </p:sp>
        <p:sp>
          <p:nvSpPr>
            <p:cNvPr id="46" name="Test">
              <a:extLst>
                <a:ext uri="{FF2B5EF4-FFF2-40B4-BE49-F238E27FC236}">
                  <a16:creationId xmlns:a16="http://schemas.microsoft.com/office/drawing/2014/main" id="{9C2E0F90-A2F8-8F09-23F5-516583A62F22}"/>
                </a:ext>
              </a:extLst>
            </p:cNvPr>
            <p:cNvSpPr txBox="1"/>
            <p:nvPr/>
          </p:nvSpPr>
          <p:spPr>
            <a:xfrm>
              <a:off x="0" y="260539"/>
              <a:ext cx="2832072"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Test</a:t>
              </a:r>
            </a:p>
          </p:txBody>
        </p:sp>
      </p:grpSp>
      <p:grpSp>
        <p:nvGrpSpPr>
          <p:cNvPr id="47" name="Deploy">
            <a:extLst>
              <a:ext uri="{FF2B5EF4-FFF2-40B4-BE49-F238E27FC236}">
                <a16:creationId xmlns:a16="http://schemas.microsoft.com/office/drawing/2014/main" id="{ED681DB8-FCDC-F88B-27FF-CEC59F2D4A48}"/>
              </a:ext>
            </a:extLst>
          </p:cNvPr>
          <p:cNvGrpSpPr/>
          <p:nvPr/>
        </p:nvGrpSpPr>
        <p:grpSpPr>
          <a:xfrm>
            <a:off x="15083068" y="5493015"/>
            <a:ext cx="2832075" cy="1270005"/>
            <a:chOff x="-1" y="-1"/>
            <a:chExt cx="2832073" cy="1270004"/>
          </a:xfrm>
        </p:grpSpPr>
        <p:sp>
          <p:nvSpPr>
            <p:cNvPr id="48" name="Rectangle">
              <a:extLst>
                <a:ext uri="{FF2B5EF4-FFF2-40B4-BE49-F238E27FC236}">
                  <a16:creationId xmlns:a16="http://schemas.microsoft.com/office/drawing/2014/main" id="{F104BA16-025F-D952-6A14-93ED0C0BE850}"/>
                </a:ext>
              </a:extLst>
            </p:cNvPr>
            <p:cNvSpPr/>
            <p:nvPr/>
          </p:nvSpPr>
          <p:spPr>
            <a:xfrm>
              <a:off x="-1" y="-1"/>
              <a:ext cx="2832073" cy="1270004"/>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4200">
                  <a:solidFill>
                    <a:srgbClr val="FFFFFF"/>
                  </a:solidFill>
                  <a:latin typeface="Helvetica Neue Medium"/>
                  <a:ea typeface="Helvetica Neue Medium"/>
                  <a:cs typeface="Helvetica Neue Medium"/>
                  <a:sym typeface="Helvetica Neue Medium"/>
                </a:defRPr>
              </a:pPr>
              <a:endParaRPr/>
            </a:p>
          </p:txBody>
        </p:sp>
        <p:sp>
          <p:nvSpPr>
            <p:cNvPr id="49" name="Deploy">
              <a:extLst>
                <a:ext uri="{FF2B5EF4-FFF2-40B4-BE49-F238E27FC236}">
                  <a16:creationId xmlns:a16="http://schemas.microsoft.com/office/drawing/2014/main" id="{D9939041-E087-7ACA-AB45-6C58A3A14B45}"/>
                </a:ext>
              </a:extLst>
            </p:cNvPr>
            <p:cNvSpPr txBox="1"/>
            <p:nvPr/>
          </p:nvSpPr>
          <p:spPr>
            <a:xfrm>
              <a:off x="-1" y="260539"/>
              <a:ext cx="2832073"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Deploy</a:t>
              </a:r>
            </a:p>
          </p:txBody>
        </p:sp>
      </p:grpSp>
      <p:grpSp>
        <p:nvGrpSpPr>
          <p:cNvPr id="50" name="Monitor">
            <a:extLst>
              <a:ext uri="{FF2B5EF4-FFF2-40B4-BE49-F238E27FC236}">
                <a16:creationId xmlns:a16="http://schemas.microsoft.com/office/drawing/2014/main" id="{1110CE3F-986F-7CA4-22E1-06B6B1F37AD7}"/>
              </a:ext>
            </a:extLst>
          </p:cNvPr>
          <p:cNvGrpSpPr/>
          <p:nvPr/>
        </p:nvGrpSpPr>
        <p:grpSpPr>
          <a:xfrm>
            <a:off x="19390175" y="5493015"/>
            <a:ext cx="2832074" cy="1270005"/>
            <a:chOff x="-1" y="-1"/>
            <a:chExt cx="2832073" cy="1270004"/>
          </a:xfrm>
        </p:grpSpPr>
        <p:sp>
          <p:nvSpPr>
            <p:cNvPr id="51" name="Rectangle">
              <a:extLst>
                <a:ext uri="{FF2B5EF4-FFF2-40B4-BE49-F238E27FC236}">
                  <a16:creationId xmlns:a16="http://schemas.microsoft.com/office/drawing/2014/main" id="{4B662566-F821-B3B4-0751-AE048E4EC085}"/>
                </a:ext>
              </a:extLst>
            </p:cNvPr>
            <p:cNvSpPr/>
            <p:nvPr/>
          </p:nvSpPr>
          <p:spPr>
            <a:xfrm>
              <a:off x="-1" y="-1"/>
              <a:ext cx="2832073" cy="1270004"/>
            </a:xfrm>
            <a:prstGeom prst="rect">
              <a:avLst/>
            </a:prstGeom>
            <a:solidFill>
              <a:srgbClr val="0A52B1"/>
            </a:solidFill>
            <a:ln w="12700" cap="flat">
              <a:noFill/>
              <a:miter lim="400000"/>
            </a:ln>
            <a:effectLst/>
          </p:spPr>
          <p:txBody>
            <a:bodyPr wrap="square" lIns="50800" tIns="50800" rIns="50800" bIns="50800" numCol="1" anchor="ctr">
              <a:noAutofit/>
            </a:bodyPr>
            <a:lstStyle/>
            <a:p>
              <a:pPr algn="ctr" defTabSz="825500">
                <a:defRPr sz="4200">
                  <a:solidFill>
                    <a:srgbClr val="FFFFFF"/>
                  </a:solidFill>
                  <a:latin typeface="Helvetica Neue Medium"/>
                  <a:ea typeface="Helvetica Neue Medium"/>
                  <a:cs typeface="Helvetica Neue Medium"/>
                  <a:sym typeface="Helvetica Neue Medium"/>
                </a:defRPr>
              </a:pPr>
              <a:endParaRPr/>
            </a:p>
          </p:txBody>
        </p:sp>
        <p:sp>
          <p:nvSpPr>
            <p:cNvPr id="52" name="Monitor">
              <a:extLst>
                <a:ext uri="{FF2B5EF4-FFF2-40B4-BE49-F238E27FC236}">
                  <a16:creationId xmlns:a16="http://schemas.microsoft.com/office/drawing/2014/main" id="{CAB79077-3474-C294-560D-6A91FDC95B09}"/>
                </a:ext>
              </a:extLst>
            </p:cNvPr>
            <p:cNvSpPr txBox="1"/>
            <p:nvPr/>
          </p:nvSpPr>
          <p:spPr>
            <a:xfrm>
              <a:off x="-1" y="260539"/>
              <a:ext cx="2832073"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Monitor</a:t>
              </a:r>
            </a:p>
          </p:txBody>
        </p:sp>
      </p:grpSp>
      <p:pic>
        <p:nvPicPr>
          <p:cNvPr id="53" name="Image" descr="Image">
            <a:extLst>
              <a:ext uri="{FF2B5EF4-FFF2-40B4-BE49-F238E27FC236}">
                <a16:creationId xmlns:a16="http://schemas.microsoft.com/office/drawing/2014/main" id="{42528A99-4E3B-5610-70B5-9A456E10A239}"/>
              </a:ext>
            </a:extLst>
          </p:cNvPr>
          <p:cNvPicPr>
            <a:picLocks noChangeAspect="1"/>
          </p:cNvPicPr>
          <p:nvPr/>
        </p:nvPicPr>
        <p:blipFill>
          <a:blip r:embed="rId3"/>
          <a:stretch>
            <a:fillRect/>
          </a:stretch>
        </p:blipFill>
        <p:spPr>
          <a:xfrm>
            <a:off x="10038446" y="1090938"/>
            <a:ext cx="9128134" cy="379503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 Power of Automating Feedback Loops"/>
          <p:cNvSpPr txBox="1">
            <a:spLocks noGrp="1"/>
          </p:cNvSpPr>
          <p:nvPr>
            <p:ph type="title"/>
          </p:nvPr>
        </p:nvSpPr>
        <p:spPr>
          <a:prstGeom prst="rect">
            <a:avLst/>
          </a:prstGeom>
        </p:spPr>
        <p:txBody>
          <a:bodyPr>
            <a:normAutofit/>
          </a:bodyPr>
          <a:lstStyle/>
          <a:p>
            <a:r>
              <a:rPr lang="en-US" dirty="0"/>
              <a:t>Automating Feedback Loops is Powerful</a:t>
            </a:r>
            <a:endParaRPr dirty="0"/>
          </a:p>
        </p:txBody>
      </p:sp>
      <p:sp>
        <p:nvSpPr>
          <p:cNvPr id="267" name="Consider tasks that are done by dozens of developers"/>
          <p:cNvSpPr txBox="1">
            <a:spLocks noGrp="1"/>
          </p:cNvSpPr>
          <p:nvPr>
            <p:ph idx="1"/>
          </p:nvPr>
        </p:nvSpPr>
        <p:spPr>
          <a:xfrm>
            <a:off x="1676400" y="2826560"/>
            <a:ext cx="21031200" cy="1876480"/>
          </a:xfrm>
          <a:prstGeom prst="rect">
            <a:avLst/>
          </a:prstGeom>
        </p:spPr>
        <p:txBody>
          <a:bodyPr>
            <a:normAutofit/>
          </a:bodyPr>
          <a:lstStyle/>
          <a:p>
            <a:pPr marL="0" indent="0" algn="ctr">
              <a:buNone/>
            </a:pPr>
            <a:r>
              <a:rPr dirty="0"/>
              <a:t>Consider tasks that are done by </a:t>
            </a:r>
            <a:r>
              <a:rPr i="1" dirty="0"/>
              <a:t>dozens</a:t>
            </a:r>
            <a:r>
              <a:rPr dirty="0"/>
              <a:t> of developers</a:t>
            </a:r>
            <a:r>
              <a:rPr lang="en-US" dirty="0"/>
              <a:t> (e.g. testing/deployment)</a:t>
            </a:r>
            <a:endParaRPr dirty="0"/>
          </a:p>
        </p:txBody>
      </p:sp>
      <p:pic>
        <p:nvPicPr>
          <p:cNvPr id="269" name="Image" descr="Image"/>
          <p:cNvPicPr>
            <a:picLocks noChangeAspect="1"/>
          </p:cNvPicPr>
          <p:nvPr/>
        </p:nvPicPr>
        <p:blipFill>
          <a:blip r:embed="rId3"/>
          <a:stretch>
            <a:fillRect/>
          </a:stretch>
        </p:blipFill>
        <p:spPr>
          <a:xfrm>
            <a:off x="6810272" y="4703040"/>
            <a:ext cx="9587968" cy="7789699"/>
          </a:xfrm>
          <a:prstGeom prst="rect">
            <a:avLst/>
          </a:prstGeom>
          <a:ln w="12700">
            <a:miter lim="400000"/>
          </a:ln>
        </p:spPr>
      </p:pic>
      <p:sp>
        <p:nvSpPr>
          <p:cNvPr id="270" name="© Randal Munroe/xkcd, licensed CC-BY-SA…"/>
          <p:cNvSpPr txBox="1"/>
          <p:nvPr/>
        </p:nvSpPr>
        <p:spPr>
          <a:xfrm>
            <a:off x="9182100" y="12763379"/>
            <a:ext cx="6019801"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 Randal Munroe/xkcd, licensed CC-BY-SA</a:t>
            </a:r>
          </a:p>
          <a:p>
            <a:r>
              <a:rPr u="sng">
                <a:solidFill>
                  <a:srgbClr val="0000FF"/>
                </a:solidFill>
                <a:uFill>
                  <a:solidFill>
                    <a:srgbClr val="0000FF"/>
                  </a:solidFill>
                </a:uFill>
                <a:hlinkClick r:id="rId4"/>
              </a:rPr>
              <a:t>https://xkcd.com/1205/</a:t>
            </a:r>
            <a: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 name="Title 1"/>
          <p:cNvSpPr txBox="1">
            <a:spLocks noGrp="1"/>
          </p:cNvSpPr>
          <p:nvPr>
            <p:ph type="title"/>
          </p:nvPr>
        </p:nvSpPr>
        <p:spPr>
          <a:prstGeom prst="rect">
            <a:avLst/>
          </a:prstGeom>
        </p:spPr>
        <p:txBody>
          <a:bodyPr/>
          <a:lstStyle/>
          <a:p>
            <a:r>
              <a:rPr dirty="0"/>
              <a:t>CI In Practice: </a:t>
            </a:r>
            <a:r>
              <a:rPr lang="en-US" dirty="0" err="1"/>
              <a:t>A</a:t>
            </a:r>
            <a:r>
              <a:rPr dirty="0" err="1"/>
              <a:t>utograder</a:t>
            </a:r>
            <a:endParaRPr dirty="0"/>
          </a:p>
        </p:txBody>
      </p:sp>
      <p:sp>
        <p:nvSpPr>
          <p:cNvPr id="105" name="TextBox 8"/>
          <p:cNvSpPr txBox="1"/>
          <p:nvPr/>
        </p:nvSpPr>
        <p:spPr>
          <a:xfrm>
            <a:off x="697831" y="2789931"/>
            <a:ext cx="16615611" cy="10010139"/>
          </a:xfrm>
          <a:prstGeom prst="rect">
            <a:avLst/>
          </a:prstGeom>
          <a:ln w="12700">
            <a:solidFill>
              <a:srgbClr val="00A2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2438337">
              <a:defRPr sz="2200" b="1">
                <a:solidFill>
                  <a:srgbClr val="00006D"/>
                </a:solidFill>
                <a:latin typeface="Courier"/>
                <a:ea typeface="Courier"/>
                <a:cs typeface="Courier"/>
                <a:sym typeface="Courier"/>
              </a:defRPr>
            </a:pPr>
            <a:r>
              <a:t>name</a:t>
            </a:r>
            <a:r>
              <a:rPr b="0">
                <a:solidFill>
                  <a:srgbClr val="000000"/>
                </a:solidFill>
              </a:rPr>
              <a:t>: </a:t>
            </a:r>
            <a:r>
              <a:rPr>
                <a:solidFill>
                  <a:srgbClr val="0F7003"/>
                </a:solidFill>
              </a:rPr>
              <a:t>'Build and Test the Grader'</a:t>
            </a:r>
          </a:p>
          <a:p>
            <a:pPr defTabSz="2438337">
              <a:defRPr sz="2200" b="1">
                <a:solidFill>
                  <a:srgbClr val="00006D"/>
                </a:solidFill>
                <a:latin typeface="Courier"/>
                <a:ea typeface="Courier"/>
                <a:cs typeface="Courier"/>
                <a:sym typeface="Courier"/>
              </a:defRPr>
            </a:pPr>
            <a:r>
              <a:t>on</a:t>
            </a:r>
            <a:r>
              <a:rPr b="0">
                <a:solidFill>
                  <a:srgbClr val="000000"/>
                </a:solidFill>
              </a:rPr>
              <a:t>: </a:t>
            </a:r>
            <a:r>
              <a:rPr b="0" i="1">
                <a:solidFill>
                  <a:srgbClr val="6D6D6D"/>
                </a:solidFill>
              </a:rPr>
              <a:t># rebuild any PRs and main branch changes</a:t>
            </a:r>
            <a:endParaRPr>
              <a:solidFill>
                <a:srgbClr val="6D6D6D"/>
              </a:solidFill>
            </a:endParaRPr>
          </a:p>
          <a:p>
            <a:pPr defTabSz="2438337">
              <a:defRPr sz="2200" i="1">
                <a:solidFill>
                  <a:srgbClr val="6D6D6D"/>
                </a:solidFill>
                <a:latin typeface="Courier"/>
                <a:ea typeface="Courier"/>
                <a:cs typeface="Courier"/>
                <a:sym typeface="Courier"/>
              </a:defRPr>
            </a:pPr>
            <a:r>
              <a:t>  </a:t>
            </a:r>
            <a:r>
              <a:rPr b="1" i="0">
                <a:solidFill>
                  <a:srgbClr val="00006D"/>
                </a:solidFill>
              </a:rPr>
              <a:t>pull_request</a:t>
            </a:r>
            <a:r>
              <a:rPr i="0">
                <a:solidFill>
                  <a:srgbClr val="000000"/>
                </a:solidFill>
              </a:rPr>
              <a:t>:</a:t>
            </a:r>
            <a:endParaRPr>
              <a:solidFill>
                <a:srgbClr val="00006D"/>
              </a:solidFill>
            </a:endParaRPr>
          </a:p>
          <a:p>
            <a:pPr defTabSz="2438337">
              <a:defRPr sz="2200">
                <a:latin typeface="Courier"/>
                <a:ea typeface="Courier"/>
                <a:cs typeface="Courier"/>
                <a:sym typeface="Courier"/>
              </a:defRPr>
            </a:pPr>
            <a:r>
              <a:t>  </a:t>
            </a:r>
            <a:r>
              <a:rPr b="1">
                <a:solidFill>
                  <a:srgbClr val="00006D"/>
                </a:solidFill>
              </a:rPr>
              <a:t>push</a:t>
            </a:r>
            <a:r>
              <a:t>:</a:t>
            </a:r>
            <a:endParaRPr>
              <a:solidFill>
                <a:srgbClr val="00006D"/>
              </a:solidFill>
            </a:endParaRPr>
          </a:p>
          <a:p>
            <a:pPr defTabSz="2438337">
              <a:defRPr sz="2200">
                <a:latin typeface="Courier"/>
                <a:ea typeface="Courier"/>
                <a:cs typeface="Courier"/>
                <a:sym typeface="Courier"/>
              </a:defRPr>
            </a:pPr>
            <a:r>
              <a:t>    </a:t>
            </a:r>
            <a:r>
              <a:rPr b="1">
                <a:solidFill>
                  <a:srgbClr val="00006D"/>
                </a:solidFill>
              </a:rPr>
              <a:t>branches</a:t>
            </a:r>
            <a:r>
              <a:t>:</a:t>
            </a:r>
            <a:endParaRPr>
              <a:solidFill>
                <a:srgbClr val="00006D"/>
              </a:solidFill>
            </a:endParaRPr>
          </a:p>
          <a:p>
            <a:pPr defTabSz="2438337">
              <a:defRPr sz="2200">
                <a:latin typeface="Courier"/>
                <a:ea typeface="Courier"/>
                <a:cs typeface="Courier"/>
                <a:sym typeface="Courier"/>
              </a:defRPr>
            </a:pPr>
            <a:r>
              <a:t>      - main</a:t>
            </a:r>
          </a:p>
          <a:p>
            <a:pPr defTabSz="2438337">
              <a:defRPr sz="2200">
                <a:latin typeface="Courier"/>
                <a:ea typeface="Courier"/>
                <a:cs typeface="Courier"/>
                <a:sym typeface="Courier"/>
              </a:defRPr>
            </a:pPr>
            <a:r>
              <a:t>      - </a:t>
            </a:r>
            <a:r>
              <a:rPr b="1">
                <a:solidFill>
                  <a:srgbClr val="0F7003"/>
                </a:solidFill>
              </a:rPr>
              <a:t>'releases/*'</a:t>
            </a:r>
            <a:endParaRPr>
              <a:solidFill>
                <a:srgbClr val="0F7003"/>
              </a:solidFill>
            </a:endParaRPr>
          </a:p>
          <a:p>
            <a:pPr defTabSz="2438337">
              <a:defRPr sz="2200" b="1">
                <a:solidFill>
                  <a:srgbClr val="00006D"/>
                </a:solidFill>
                <a:latin typeface="Courier"/>
                <a:ea typeface="Courier"/>
                <a:cs typeface="Courier"/>
                <a:sym typeface="Courier"/>
              </a:defRPr>
            </a:pPr>
            <a:r>
              <a:t>jobs</a:t>
            </a:r>
            <a:r>
              <a:rPr b="0">
                <a:solidFill>
                  <a:srgbClr val="000000"/>
                </a:solidFill>
              </a:rPr>
              <a:t>:</a:t>
            </a:r>
          </a:p>
          <a:p>
            <a:pPr defTabSz="2438337">
              <a:defRPr sz="2200">
                <a:latin typeface="Courier"/>
                <a:ea typeface="Courier"/>
                <a:cs typeface="Courier"/>
                <a:sym typeface="Courier"/>
              </a:defRPr>
            </a:pPr>
            <a:r>
              <a:t>  </a:t>
            </a:r>
            <a:r>
              <a:rPr b="1">
                <a:solidFill>
                  <a:srgbClr val="00006D"/>
                </a:solidFill>
              </a:rPr>
              <a:t>build</a:t>
            </a:r>
            <a:r>
              <a:t>:</a:t>
            </a:r>
            <a:endParaRPr>
              <a:solidFill>
                <a:srgbClr val="6D6D6D"/>
              </a:solidFill>
            </a:endParaRPr>
          </a:p>
          <a:p>
            <a:pPr defTabSz="2438337">
              <a:defRPr sz="2200" i="1">
                <a:solidFill>
                  <a:srgbClr val="6D6D6D"/>
                </a:solidFill>
                <a:latin typeface="Courier"/>
                <a:ea typeface="Courier"/>
                <a:cs typeface="Courier"/>
                <a:sym typeface="Courier"/>
              </a:defRPr>
            </a:pPr>
            <a:r>
              <a:t>    </a:t>
            </a:r>
            <a:r>
              <a:rPr b="1" i="0">
                <a:solidFill>
                  <a:srgbClr val="00006D"/>
                </a:solidFill>
              </a:rPr>
              <a:t>runs-on</a:t>
            </a:r>
            <a:r>
              <a:rPr i="0">
                <a:solidFill>
                  <a:srgbClr val="000000"/>
                </a:solidFill>
              </a:rPr>
              <a:t>: self-hosted</a:t>
            </a:r>
          </a:p>
          <a:p>
            <a:pPr defTabSz="2438337">
              <a:defRPr sz="2200">
                <a:latin typeface="Courier"/>
                <a:ea typeface="Courier"/>
                <a:cs typeface="Courier"/>
                <a:sym typeface="Courier"/>
              </a:defRPr>
            </a:pPr>
            <a:r>
              <a:t>    </a:t>
            </a:r>
            <a:r>
              <a:rPr b="1">
                <a:solidFill>
                  <a:srgbClr val="00006D"/>
                </a:solidFill>
              </a:rPr>
              <a:t>steps</a:t>
            </a:r>
            <a:r>
              <a:t>:</a:t>
            </a:r>
          </a:p>
          <a:p>
            <a:pPr defTabSz="2438337">
              <a:defRPr sz="2200">
                <a:latin typeface="Courier"/>
                <a:ea typeface="Courier"/>
                <a:cs typeface="Courier"/>
                <a:sym typeface="Courier"/>
              </a:defRPr>
            </a:pPr>
            <a:r>
              <a:t>      - </a:t>
            </a:r>
            <a:r>
              <a:rPr b="1">
                <a:solidFill>
                  <a:srgbClr val="00006D"/>
                </a:solidFill>
              </a:rPr>
              <a:t>uses</a:t>
            </a:r>
            <a:r>
              <a:t>: actions/checkout@v2</a:t>
            </a:r>
          </a:p>
          <a:p>
            <a:pPr defTabSz="2438337">
              <a:defRPr sz="2200">
                <a:latin typeface="Courier"/>
                <a:ea typeface="Courier"/>
                <a:cs typeface="Courier"/>
                <a:sym typeface="Courier"/>
              </a:defRPr>
            </a:pPr>
            <a:r>
              <a:t>      - </a:t>
            </a:r>
            <a:r>
              <a:rPr b="1">
                <a:solidFill>
                  <a:srgbClr val="00006D"/>
                </a:solidFill>
              </a:rPr>
              <a:t>uses</a:t>
            </a:r>
            <a:r>
              <a:t>: actions/setup-node@v2</a:t>
            </a:r>
          </a:p>
          <a:p>
            <a:pPr defTabSz="2438337">
              <a:defRPr sz="2200">
                <a:latin typeface="Courier"/>
                <a:ea typeface="Courier"/>
                <a:cs typeface="Courier"/>
                <a:sym typeface="Courier"/>
              </a:defRPr>
            </a:pPr>
            <a:r>
              <a:t>        </a:t>
            </a:r>
            <a:r>
              <a:rPr b="1">
                <a:solidFill>
                  <a:srgbClr val="00006D"/>
                </a:solidFill>
              </a:rPr>
              <a:t>with</a:t>
            </a:r>
            <a:r>
              <a:t>:</a:t>
            </a:r>
          </a:p>
          <a:p>
            <a:pPr defTabSz="2438337">
              <a:defRPr sz="2200">
                <a:latin typeface="Courier"/>
                <a:ea typeface="Courier"/>
                <a:cs typeface="Courier"/>
                <a:sym typeface="Courier"/>
              </a:defRPr>
            </a:pPr>
            <a:r>
              <a:t>          </a:t>
            </a:r>
            <a:r>
              <a:rPr b="1">
                <a:solidFill>
                  <a:srgbClr val="00006D"/>
                </a:solidFill>
              </a:rPr>
              <a:t>node-version</a:t>
            </a:r>
            <a:r>
              <a:t>: </a:t>
            </a:r>
            <a:r>
              <a:rPr b="1">
                <a:solidFill>
                  <a:srgbClr val="0F7003"/>
                </a:solidFill>
              </a:rPr>
              <a:t>'16'</a:t>
            </a:r>
            <a:endParaRPr>
              <a:solidFill>
                <a:srgbClr val="00006D"/>
              </a:solidFill>
            </a:endParaRPr>
          </a:p>
          <a:p>
            <a:pPr defTabSz="2438337">
              <a:defRPr sz="2200" b="1">
                <a:solidFill>
                  <a:srgbClr val="0F7003"/>
                </a:solidFill>
                <a:latin typeface="Courier"/>
                <a:ea typeface="Courier"/>
                <a:cs typeface="Courier"/>
                <a:sym typeface="Courier"/>
              </a:defRPr>
            </a:pPr>
            <a:r>
              <a:t>      </a:t>
            </a:r>
            <a:r>
              <a:rPr b="0">
                <a:solidFill>
                  <a:srgbClr val="000000"/>
                </a:solidFill>
              </a:rPr>
              <a:t>- </a:t>
            </a:r>
            <a:r>
              <a:rPr>
                <a:solidFill>
                  <a:srgbClr val="00006D"/>
                </a:solidFill>
              </a:rPr>
              <a:t>run</a:t>
            </a:r>
            <a:r>
              <a:rPr b="0">
                <a:solidFill>
                  <a:srgbClr val="000000"/>
                </a:solidFill>
              </a:rPr>
              <a:t>: |</a:t>
            </a:r>
          </a:p>
          <a:p>
            <a:pPr defTabSz="2438337">
              <a:defRPr sz="2200">
                <a:latin typeface="Courier"/>
                <a:ea typeface="Courier"/>
                <a:cs typeface="Courier"/>
                <a:sym typeface="Courier"/>
              </a:defRPr>
            </a:pPr>
            <a:r>
              <a:t>          npm install</a:t>
            </a:r>
          </a:p>
          <a:p>
            <a:pPr defTabSz="2438337">
              <a:defRPr sz="2200">
                <a:latin typeface="Courier"/>
                <a:ea typeface="Courier"/>
                <a:cs typeface="Courier"/>
                <a:sym typeface="Courier"/>
              </a:defRPr>
            </a:pPr>
            <a:r>
              <a:t>  </a:t>
            </a:r>
            <a:r>
              <a:rPr b="1">
                <a:solidFill>
                  <a:srgbClr val="00006D"/>
                </a:solidFill>
              </a:rPr>
              <a:t>test</a:t>
            </a:r>
            <a:r>
              <a:t>:</a:t>
            </a:r>
            <a:endParaRPr>
              <a:solidFill>
                <a:srgbClr val="6D6D6D"/>
              </a:solidFill>
            </a:endParaRPr>
          </a:p>
          <a:p>
            <a:pPr defTabSz="2438337">
              <a:defRPr sz="2200" i="1">
                <a:solidFill>
                  <a:srgbClr val="6D6D6D"/>
                </a:solidFill>
                <a:latin typeface="Courier"/>
                <a:ea typeface="Courier"/>
                <a:cs typeface="Courier"/>
                <a:sym typeface="Courier"/>
              </a:defRPr>
            </a:pPr>
            <a:r>
              <a:t>    </a:t>
            </a:r>
            <a:r>
              <a:rPr b="1" i="0">
                <a:solidFill>
                  <a:srgbClr val="00006D"/>
                </a:solidFill>
              </a:rPr>
              <a:t>runs-on</a:t>
            </a:r>
            <a:r>
              <a:rPr i="0">
                <a:solidFill>
                  <a:srgbClr val="000000"/>
                </a:solidFill>
              </a:rPr>
              <a:t>: self-hosted</a:t>
            </a:r>
          </a:p>
          <a:p>
            <a:pPr defTabSz="2438337">
              <a:defRPr sz="2200">
                <a:latin typeface="Courier"/>
                <a:ea typeface="Courier"/>
                <a:cs typeface="Courier"/>
                <a:sym typeface="Courier"/>
              </a:defRPr>
            </a:pPr>
            <a:r>
              <a:t>    </a:t>
            </a:r>
            <a:r>
              <a:rPr b="1">
                <a:solidFill>
                  <a:srgbClr val="00006D"/>
                </a:solidFill>
              </a:rPr>
              <a:t>strategy</a:t>
            </a:r>
            <a:r>
              <a:t>:</a:t>
            </a:r>
            <a:endParaRPr>
              <a:solidFill>
                <a:srgbClr val="00006D"/>
              </a:solidFill>
            </a:endParaRPr>
          </a:p>
          <a:p>
            <a:pPr defTabSz="2438337">
              <a:defRPr sz="2200">
                <a:latin typeface="Courier"/>
                <a:ea typeface="Courier"/>
                <a:cs typeface="Courier"/>
                <a:sym typeface="Courier"/>
              </a:defRPr>
            </a:pPr>
            <a:r>
              <a:t>      </a:t>
            </a:r>
            <a:r>
              <a:rPr b="1">
                <a:solidFill>
                  <a:srgbClr val="00006D"/>
                </a:solidFill>
              </a:rPr>
              <a:t>matrix</a:t>
            </a:r>
            <a:r>
              <a:t>:</a:t>
            </a:r>
          </a:p>
          <a:p>
            <a:pPr defTabSz="2438337">
              <a:defRPr sz="2200">
                <a:latin typeface="Courier"/>
                <a:ea typeface="Courier"/>
                <a:cs typeface="Courier"/>
                <a:sym typeface="Courier"/>
              </a:defRPr>
            </a:pPr>
            <a:r>
              <a:t>        </a:t>
            </a:r>
            <a:r>
              <a:rPr b="1">
                <a:solidFill>
                  <a:srgbClr val="00006D"/>
                </a:solidFill>
              </a:rPr>
              <a:t>submission</a:t>
            </a:r>
            <a:r>
              <a:t>: [a, b, c, ts-ignore, linting-error, non-green-tests, empty]</a:t>
            </a:r>
          </a:p>
          <a:p>
            <a:pPr defTabSz="2438337">
              <a:defRPr sz="2200">
                <a:latin typeface="Courier"/>
                <a:ea typeface="Courier"/>
                <a:cs typeface="Courier"/>
                <a:sym typeface="Courier"/>
              </a:defRPr>
            </a:pPr>
            <a:r>
              <a:t>    </a:t>
            </a:r>
            <a:r>
              <a:rPr b="1">
                <a:solidFill>
                  <a:srgbClr val="00006D"/>
                </a:solidFill>
              </a:rPr>
              <a:t>steps</a:t>
            </a:r>
            <a:r>
              <a:t>:</a:t>
            </a:r>
          </a:p>
          <a:p>
            <a:pPr defTabSz="2438337">
              <a:defRPr sz="2200">
                <a:latin typeface="Courier"/>
                <a:ea typeface="Courier"/>
                <a:cs typeface="Courier"/>
                <a:sym typeface="Courier"/>
              </a:defRPr>
            </a:pPr>
            <a:r>
              <a:t>      - </a:t>
            </a:r>
            <a:r>
              <a:rPr b="1">
                <a:solidFill>
                  <a:srgbClr val="00006D"/>
                </a:solidFill>
              </a:rPr>
              <a:t>uses</a:t>
            </a:r>
            <a:r>
              <a:t>: actions/checkout@v2</a:t>
            </a:r>
          </a:p>
          <a:p>
            <a:pPr defTabSz="2438337">
              <a:defRPr sz="2200">
                <a:latin typeface="Courier"/>
                <a:ea typeface="Courier"/>
                <a:cs typeface="Courier"/>
                <a:sym typeface="Courier"/>
              </a:defRPr>
            </a:pPr>
            <a:r>
              <a:t>      - </a:t>
            </a:r>
            <a:r>
              <a:rPr b="1">
                <a:solidFill>
                  <a:srgbClr val="00006D"/>
                </a:solidFill>
              </a:rPr>
              <a:t>uses</a:t>
            </a:r>
            <a:r>
              <a:t>: actions/setup-node@v2</a:t>
            </a:r>
          </a:p>
          <a:p>
            <a:pPr defTabSz="2438337">
              <a:defRPr sz="2200">
                <a:latin typeface="Courier"/>
                <a:ea typeface="Courier"/>
                <a:cs typeface="Courier"/>
                <a:sym typeface="Courier"/>
              </a:defRPr>
            </a:pPr>
            <a:r>
              <a:t>        </a:t>
            </a:r>
            <a:r>
              <a:rPr b="1">
                <a:solidFill>
                  <a:srgbClr val="00006D"/>
                </a:solidFill>
              </a:rPr>
              <a:t>with</a:t>
            </a:r>
            <a:r>
              <a:t>:</a:t>
            </a:r>
          </a:p>
          <a:p>
            <a:pPr defTabSz="2438337">
              <a:defRPr sz="2200">
                <a:latin typeface="Courier"/>
                <a:ea typeface="Courier"/>
                <a:cs typeface="Courier"/>
                <a:sym typeface="Courier"/>
              </a:defRPr>
            </a:pPr>
            <a:r>
              <a:t>          </a:t>
            </a:r>
            <a:r>
              <a:rPr b="1">
                <a:solidFill>
                  <a:srgbClr val="00006D"/>
                </a:solidFill>
              </a:rPr>
              <a:t>node-version</a:t>
            </a:r>
            <a:r>
              <a:t>: </a:t>
            </a:r>
            <a:r>
              <a:rPr b="1">
                <a:solidFill>
                  <a:srgbClr val="0F7003"/>
                </a:solidFill>
              </a:rPr>
              <a:t>'16'</a:t>
            </a:r>
            <a:endParaRPr>
              <a:solidFill>
                <a:srgbClr val="00006D"/>
              </a:solidFill>
            </a:endParaRPr>
          </a:p>
          <a:p>
            <a:pPr defTabSz="2438337">
              <a:defRPr sz="2200" b="1">
                <a:solidFill>
                  <a:srgbClr val="0F7003"/>
                </a:solidFill>
                <a:latin typeface="Courier"/>
                <a:ea typeface="Courier"/>
                <a:cs typeface="Courier"/>
                <a:sym typeface="Courier"/>
              </a:defRPr>
            </a:pPr>
            <a:r>
              <a:t>      </a:t>
            </a:r>
            <a:r>
              <a:rPr b="0">
                <a:solidFill>
                  <a:srgbClr val="000000"/>
                </a:solidFill>
              </a:rPr>
              <a:t>- </a:t>
            </a:r>
            <a:r>
              <a:rPr>
                <a:solidFill>
                  <a:srgbClr val="00006D"/>
                </a:solidFill>
              </a:rPr>
              <a:t>uses</a:t>
            </a:r>
            <a:r>
              <a:rPr b="0">
                <a:solidFill>
                  <a:srgbClr val="000000"/>
                </a:solidFill>
              </a:rPr>
              <a:t>: ./</a:t>
            </a:r>
          </a:p>
          <a:p>
            <a:pPr defTabSz="2438337">
              <a:defRPr sz="2200">
                <a:latin typeface="Courier"/>
                <a:ea typeface="Courier"/>
                <a:cs typeface="Courier"/>
                <a:sym typeface="Courier"/>
              </a:defRPr>
            </a:pPr>
            <a:r>
              <a:t>        </a:t>
            </a:r>
            <a:r>
              <a:rPr b="1">
                <a:solidFill>
                  <a:srgbClr val="00006D"/>
                </a:solidFill>
              </a:rPr>
              <a:t>with</a:t>
            </a:r>
            <a:r>
              <a:t>:</a:t>
            </a:r>
          </a:p>
          <a:p>
            <a:pPr defTabSz="2438337">
              <a:defRPr sz="2200">
                <a:latin typeface="Courier"/>
                <a:ea typeface="Courier"/>
                <a:cs typeface="Courier"/>
                <a:sym typeface="Courier"/>
              </a:defRPr>
            </a:pPr>
            <a:r>
              <a:t>          </a:t>
            </a:r>
            <a:r>
              <a:rPr b="1">
                <a:solidFill>
                  <a:srgbClr val="00006D"/>
                </a:solidFill>
              </a:rPr>
              <a:t>submission-directory</a:t>
            </a:r>
            <a:r>
              <a:t>: solutions/${{ matrix.submission }}</a:t>
            </a:r>
          </a:p>
        </p:txBody>
      </p:sp>
      <p:pic>
        <p:nvPicPr>
          <p:cNvPr id="106" name="Picture 9" descr="Picture 9"/>
          <p:cNvPicPr>
            <a:picLocks noChangeAspect="1"/>
          </p:cNvPicPr>
          <p:nvPr/>
        </p:nvPicPr>
        <p:blipFill>
          <a:blip r:embed="rId3"/>
          <a:stretch>
            <a:fillRect/>
          </a:stretch>
        </p:blipFill>
        <p:spPr>
          <a:xfrm>
            <a:off x="17394527" y="3038974"/>
            <a:ext cx="5870873" cy="9882942"/>
          </a:xfrm>
          <a:prstGeom prst="rect">
            <a:avLst/>
          </a:prstGeom>
          <a:ln w="12700">
            <a:miter lim="400000"/>
          </a:ln>
        </p:spPr>
      </p:pic>
      <p:sp>
        <p:nvSpPr>
          <p:cNvPr id="107" name="TextBox 10"/>
          <p:cNvSpPr txBox="1"/>
          <p:nvPr/>
        </p:nvSpPr>
        <p:spPr>
          <a:xfrm>
            <a:off x="503399" y="2295948"/>
            <a:ext cx="3517089" cy="461367"/>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7">
              <a:defRPr sz="2400">
                <a:solidFill>
                  <a:srgbClr val="5E5E5E"/>
                </a:solidFill>
                <a:latin typeface="Helvetica Neue"/>
                <a:ea typeface="Helvetica Neue"/>
                <a:cs typeface="Helvetica Neue"/>
                <a:sym typeface="Helvetica Neue"/>
              </a:defRPr>
            </a:lvl1pPr>
          </a:lstStyle>
          <a:p>
            <a:r>
              <a:t>test.yml (CI workflow file)</a:t>
            </a:r>
          </a:p>
        </p:txBody>
      </p:sp>
      <p:sp>
        <p:nvSpPr>
          <p:cNvPr id="108" name="TextBox 11"/>
          <p:cNvSpPr txBox="1"/>
          <p:nvPr/>
        </p:nvSpPr>
        <p:spPr>
          <a:xfrm>
            <a:off x="17545783" y="2568664"/>
            <a:ext cx="3281173" cy="461367"/>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7">
              <a:defRPr sz="2400">
                <a:solidFill>
                  <a:srgbClr val="5E5E5E"/>
                </a:solidFill>
                <a:latin typeface="Helvetica Neue"/>
                <a:ea typeface="Helvetica Neue"/>
                <a:cs typeface="Helvetica Neue"/>
                <a:sym typeface="Helvetica Neue"/>
              </a:defRPr>
            </a:lvl1pPr>
          </a:lstStyle>
          <a:p>
            <a:r>
              <a:t>GitHub Actions Results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Example CI Pipeline - TravisCI"/>
          <p:cNvSpPr txBox="1">
            <a:spLocks noGrp="1"/>
          </p:cNvSpPr>
          <p:nvPr>
            <p:ph type="title"/>
          </p:nvPr>
        </p:nvSpPr>
        <p:spPr>
          <a:prstGeom prst="rect">
            <a:avLst/>
          </a:prstGeom>
        </p:spPr>
        <p:txBody>
          <a:bodyPr/>
          <a:lstStyle/>
          <a:p>
            <a:r>
              <a:rPr dirty="0"/>
              <a:t>Example CI Pipeline - </a:t>
            </a:r>
            <a:r>
              <a:rPr lang="en-US" dirty="0" err="1"/>
              <a:t>Autograder</a:t>
            </a:r>
            <a:endParaRPr dirty="0"/>
          </a:p>
        </p:txBody>
      </p:sp>
      <p:sp>
        <p:nvSpPr>
          <p:cNvPr id="98" name="At a glance, see history of build"/>
          <p:cNvSpPr txBox="1">
            <a:spLocks noGrp="1"/>
          </p:cNvSpPr>
          <p:nvPr>
            <p:ph type="body" idx="1"/>
          </p:nvPr>
        </p:nvSpPr>
        <p:spPr>
          <a:prstGeom prst="rect">
            <a:avLst/>
          </a:prstGeom>
        </p:spPr>
        <p:txBody>
          <a:bodyPr/>
          <a:lstStyle/>
          <a:p>
            <a:r>
              <a:t>At a glance, see history of build</a:t>
            </a:r>
          </a:p>
        </p:txBody>
      </p:sp>
      <p:pic>
        <p:nvPicPr>
          <p:cNvPr id="2" name="Picture 1">
            <a:extLst>
              <a:ext uri="{FF2B5EF4-FFF2-40B4-BE49-F238E27FC236}">
                <a16:creationId xmlns:a16="http://schemas.microsoft.com/office/drawing/2014/main" id="{D427E293-DD90-E105-1409-B50234594B4B}"/>
              </a:ext>
            </a:extLst>
          </p:cNvPr>
          <p:cNvPicPr>
            <a:picLocks noChangeAspect="1"/>
          </p:cNvPicPr>
          <p:nvPr/>
        </p:nvPicPr>
        <p:blipFill>
          <a:blip r:embed="rId3"/>
          <a:stretch>
            <a:fillRect/>
          </a:stretch>
        </p:blipFill>
        <p:spPr>
          <a:xfrm>
            <a:off x="4678680" y="3046946"/>
            <a:ext cx="13822680" cy="109534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r>
              <a:rPr dirty="0"/>
              <a:t>CI Pipelines automate performance testing</a:t>
            </a:r>
          </a:p>
        </p:txBody>
      </p:sp>
      <p:pic>
        <p:nvPicPr>
          <p:cNvPr id="154" name="Picture 4" descr="Picture 4"/>
          <p:cNvPicPr>
            <a:picLocks noChangeAspect="1"/>
          </p:cNvPicPr>
          <p:nvPr/>
        </p:nvPicPr>
        <p:blipFill>
          <a:blip r:embed="rId3"/>
          <a:stretch>
            <a:fillRect/>
          </a:stretch>
        </p:blipFill>
        <p:spPr>
          <a:xfrm>
            <a:off x="130229" y="1933560"/>
            <a:ext cx="16680280" cy="8645722"/>
          </a:xfrm>
          <a:prstGeom prst="rect">
            <a:avLst/>
          </a:prstGeom>
          <a:ln w="12700">
            <a:miter lim="400000"/>
          </a:ln>
        </p:spPr>
      </p:pic>
      <p:sp>
        <p:nvSpPr>
          <p:cNvPr id="155" name="TextBox 9"/>
          <p:cNvSpPr txBox="1"/>
          <p:nvPr/>
        </p:nvSpPr>
        <p:spPr>
          <a:xfrm>
            <a:off x="374697" y="12018809"/>
            <a:ext cx="6989930" cy="1292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a:spAutoFit/>
          </a:bodyPr>
          <a:lstStyle/>
          <a:p>
            <a:r>
              <a:rPr dirty="0">
                <a:hlinkClick r:id="rId4"/>
              </a:rPr>
              <a:t>https://github.com/neu-se/CONFETTI/actions</a:t>
            </a:r>
            <a:r>
              <a:rPr dirty="0"/>
              <a:t> </a:t>
            </a:r>
          </a:p>
        </p:txBody>
      </p:sp>
      <p:pic>
        <p:nvPicPr>
          <p:cNvPr id="156" name="Picture 8" descr="Picture 8"/>
          <p:cNvPicPr>
            <a:picLocks noChangeAspect="1"/>
          </p:cNvPicPr>
          <p:nvPr/>
        </p:nvPicPr>
        <p:blipFill>
          <a:blip r:embed="rId5"/>
          <a:stretch>
            <a:fillRect/>
          </a:stretch>
        </p:blipFill>
        <p:spPr>
          <a:xfrm>
            <a:off x="8545494" y="7549893"/>
            <a:ext cx="16479214" cy="6015714"/>
          </a:xfrm>
          <a:prstGeom prst="rect">
            <a:avLst/>
          </a:prstGeom>
          <a:ln w="12700">
            <a:miter lim="400000"/>
          </a:ln>
        </p:spPr>
      </p:pic>
      <p:sp>
        <p:nvSpPr>
          <p:cNvPr id="157" name="TextBox 10"/>
          <p:cNvSpPr txBox="1"/>
          <p:nvPr/>
        </p:nvSpPr>
        <p:spPr>
          <a:xfrm>
            <a:off x="8565866" y="3644025"/>
            <a:ext cx="5269832" cy="1828801"/>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2438337">
              <a:defRPr sz="2800">
                <a:solidFill>
                  <a:srgbClr val="5E5E5E"/>
                </a:solidFill>
                <a:latin typeface="Ink Free"/>
                <a:ea typeface="Ink Free"/>
                <a:cs typeface="Ink Free"/>
                <a:sym typeface="Ink Free"/>
              </a:defRPr>
            </a:lvl1pPr>
          </a:lstStyle>
          <a:p>
            <a:r>
              <a:t>Every commit: Run 10 minute performance test on 5 benchmarks, repeating each test 5 times (25 concurrent jobs)</a:t>
            </a:r>
          </a:p>
        </p:txBody>
      </p:sp>
      <p:sp>
        <p:nvSpPr>
          <p:cNvPr id="158" name="TextBox 13"/>
          <p:cNvSpPr txBox="1"/>
          <p:nvPr/>
        </p:nvSpPr>
        <p:spPr>
          <a:xfrm>
            <a:off x="17134202" y="9813450"/>
            <a:ext cx="5269832" cy="1828801"/>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2438337">
              <a:defRPr sz="2800">
                <a:solidFill>
                  <a:srgbClr val="5E5E5E"/>
                </a:solidFill>
                <a:latin typeface="Ink Free"/>
                <a:ea typeface="Ink Free"/>
                <a:cs typeface="Ink Free"/>
                <a:sym typeface="Ink Free"/>
              </a:defRPr>
            </a:lvl1pPr>
          </a:lstStyle>
          <a:p>
            <a:r>
              <a:rPr dirty="0"/>
              <a:t>On Demand: Run 24 hour performance test on 5 benchmarks, repeating each test 20 times (100 concurrent jobs)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stretch>
            <a:fillRect/>
          </a:stretch>
        </p:blipFill>
        <p:spPr>
          <a:xfrm>
            <a:off x="0" y="3587459"/>
            <a:ext cx="10994829" cy="10078594"/>
          </a:xfrm>
          <a:prstGeom prst="rect">
            <a:avLst/>
          </a:prstGeom>
          <a:ln w="12700">
            <a:miter lim="400000"/>
          </a:ln>
        </p:spPr>
      </p:pic>
      <p:sp>
        <p:nvSpPr>
          <p:cNvPr id="163" name="Title 1"/>
          <p:cNvSpPr txBox="1">
            <a:spLocks noGrp="1"/>
          </p:cNvSpPr>
          <p:nvPr>
            <p:ph type="title"/>
          </p:nvPr>
        </p:nvSpPr>
        <p:spPr>
          <a:prstGeom prst="rect">
            <a:avLst/>
          </a:prstGeom>
        </p:spPr>
        <p:txBody>
          <a:bodyPr/>
          <a:lstStyle/>
          <a:p>
            <a:r>
              <a:rPr dirty="0"/>
              <a:t>CI Pipelines automate benchmarking</a:t>
            </a:r>
          </a:p>
        </p:txBody>
      </p:sp>
      <p:pic>
        <p:nvPicPr>
          <p:cNvPr id="164" name="Picture 8" descr="Picture 8"/>
          <p:cNvPicPr>
            <a:picLocks noChangeAspect="1"/>
          </p:cNvPicPr>
          <p:nvPr/>
        </p:nvPicPr>
        <p:blipFill>
          <a:blip r:embed="rId4"/>
          <a:stretch>
            <a:fillRect/>
          </a:stretch>
        </p:blipFill>
        <p:spPr>
          <a:xfrm>
            <a:off x="10109157" y="1822217"/>
            <a:ext cx="16238501" cy="5927842"/>
          </a:xfrm>
          <a:prstGeom prst="rect">
            <a:avLst/>
          </a:prstGeom>
          <a:ln w="12700">
            <a:miter lim="400000"/>
          </a:ln>
        </p:spPr>
      </p:pic>
      <p:sp>
        <p:nvSpPr>
          <p:cNvPr id="165" name="TextBox 13"/>
          <p:cNvSpPr txBox="1"/>
          <p:nvPr/>
        </p:nvSpPr>
        <p:spPr>
          <a:xfrm>
            <a:off x="18398701" y="4809546"/>
            <a:ext cx="5269834" cy="1828801"/>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2438337">
              <a:defRPr sz="2800">
                <a:solidFill>
                  <a:srgbClr val="5E5E5E"/>
                </a:solidFill>
                <a:latin typeface="Ink Free"/>
                <a:ea typeface="Ink Free"/>
                <a:cs typeface="Ink Free"/>
                <a:sym typeface="Ink Free"/>
              </a:defRPr>
            </a:lvl1pPr>
          </a:lstStyle>
          <a:p>
            <a:r>
              <a:t>On Demand: Run 24 hour performance test on 5 benchmarks, repeating each test 20 times (100 concurrent jobs)</a:t>
            </a:r>
          </a:p>
        </p:txBody>
      </p:sp>
      <p:sp>
        <p:nvSpPr>
          <p:cNvPr id="166" name="TextBox 14"/>
          <p:cNvSpPr txBox="1"/>
          <p:nvPr/>
        </p:nvSpPr>
        <p:spPr>
          <a:xfrm>
            <a:off x="11632747" y="13214849"/>
            <a:ext cx="6562024" cy="451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2438337">
              <a:defRPr sz="2400" u="sng">
                <a:solidFill>
                  <a:srgbClr val="0000FF"/>
                </a:solidFill>
                <a:uFill>
                  <a:solidFill>
                    <a:srgbClr val="0000FF"/>
                  </a:solidFill>
                </a:uFill>
                <a:latin typeface="Helvetica Neue"/>
                <a:ea typeface="Helvetica Neue"/>
                <a:cs typeface="Helvetica Neue"/>
                <a:sym typeface="Helvetica Neue"/>
              </a:defRPr>
            </a:pPr>
            <a:r>
              <a:rPr>
                <a:hlinkClick r:id="rId5"/>
              </a:rPr>
              <a:t>https://github.com/neu-se/CONFETTI/actions</a:t>
            </a:r>
            <a:r>
              <a:rPr u="none">
                <a:solidFill>
                  <a:srgbClr val="5E5E5E"/>
                </a:solidFill>
                <a:uFillTx/>
              </a:rPr>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 name="How do we apply continuous integration?"/>
          <p:cNvSpPr txBox="1">
            <a:spLocks noGrp="1"/>
          </p:cNvSpPr>
          <p:nvPr>
            <p:ph type="title"/>
          </p:nvPr>
        </p:nvSpPr>
        <p:spPr>
          <a:prstGeom prst="rect">
            <a:avLst/>
          </a:prstGeom>
        </p:spPr>
        <p:txBody>
          <a:bodyPr/>
          <a:lstStyle/>
          <a:p>
            <a:r>
              <a:rPr lang="en-US" dirty="0"/>
              <a:t>Continuous Integration is Highly Configurable</a:t>
            </a:r>
            <a:endParaRPr dirty="0"/>
          </a:p>
        </p:txBody>
      </p:sp>
      <p:sp>
        <p:nvSpPr>
          <p:cNvPr id="118" name="Testing the right things at the right time"/>
          <p:cNvSpPr txBox="1">
            <a:spLocks noGrp="1"/>
          </p:cNvSpPr>
          <p:nvPr>
            <p:ph type="body" idx="1"/>
          </p:nvPr>
        </p:nvSpPr>
        <p:spPr>
          <a:prstGeom prst="rect">
            <a:avLst/>
          </a:prstGeom>
        </p:spPr>
        <p:txBody>
          <a:bodyPr/>
          <a:lstStyle/>
          <a:p>
            <a:r>
              <a:rPr lang="en-US" dirty="0"/>
              <a:t>Determining </a:t>
            </a:r>
            <a:r>
              <a:rPr lang="en-US" i="1" dirty="0"/>
              <a:t>how</a:t>
            </a:r>
            <a:r>
              <a:rPr lang="en-US" dirty="0"/>
              <a:t> to apply CI can be non-trivial for a larger project, all with a cost vs quality tradeoff: what is the cost of automation vs the value of developer time?</a:t>
            </a:r>
          </a:p>
          <a:p>
            <a:endParaRPr dirty="0"/>
          </a:p>
          <a:p>
            <a:pPr lvl="1">
              <a:buFont typeface="Arial" panose="020B0604020202020204" pitchFamily="34" charset="0"/>
              <a:buChar char="•"/>
            </a:pPr>
            <a:r>
              <a:rPr sz="4400" dirty="0"/>
              <a:t>Do we integrate changes immediately, or do a pre-commit test?</a:t>
            </a:r>
            <a:endParaRPr lang="en-US" sz="4400" dirty="0"/>
          </a:p>
          <a:p>
            <a:pPr lvl="1">
              <a:buFont typeface="Arial" panose="020B0604020202020204" pitchFamily="34" charset="0"/>
              <a:buChar char="•"/>
            </a:pPr>
            <a:r>
              <a:rPr sz="4400" dirty="0"/>
              <a:t>Which tests do we run when we integrate?</a:t>
            </a:r>
            <a:endParaRPr lang="en-US" sz="4400" dirty="0"/>
          </a:p>
          <a:p>
            <a:pPr lvl="1">
              <a:buFont typeface="Arial" panose="020B0604020202020204" pitchFamily="34" charset="0"/>
              <a:buChar char="•"/>
            </a:pPr>
            <a:r>
              <a:rPr lang="en-US" sz="4400" dirty="0"/>
              <a:t>When do we integrate code review?</a:t>
            </a:r>
          </a:p>
          <a:p>
            <a:pPr lvl="1">
              <a:buFont typeface="Arial" panose="020B0604020202020204" pitchFamily="34" charset="0"/>
              <a:buChar char="•"/>
            </a:pPr>
            <a:r>
              <a:rPr sz="4400" dirty="0"/>
              <a:t>How do we compose the system under test at each point?</a:t>
            </a:r>
            <a:endParaRPr lang="en-US" sz="4400" dirty="0"/>
          </a:p>
          <a:p>
            <a:pPr indent="-533400"/>
            <a:endParaRPr dirty="0"/>
          </a:p>
        </p:txBody>
      </p:sp>
      <p:grpSp>
        <p:nvGrpSpPr>
          <p:cNvPr id="141" name="Group"/>
          <p:cNvGrpSpPr/>
          <p:nvPr/>
        </p:nvGrpSpPr>
        <p:grpSpPr>
          <a:xfrm>
            <a:off x="5267219" y="9369527"/>
            <a:ext cx="13849561" cy="2144060"/>
            <a:chOff x="-2" y="-1"/>
            <a:chExt cx="13849560" cy="2144059"/>
          </a:xfrm>
        </p:grpSpPr>
        <p:grpSp>
          <p:nvGrpSpPr>
            <p:cNvPr id="121" name="Facebook.com"/>
            <p:cNvGrpSpPr/>
            <p:nvPr/>
          </p:nvGrpSpPr>
          <p:grpSpPr>
            <a:xfrm>
              <a:off x="-3" y="-2"/>
              <a:ext cx="13849562" cy="2144060"/>
              <a:chOff x="-1" y="0"/>
              <a:chExt cx="13849560" cy="2144059"/>
            </a:xfrm>
          </p:grpSpPr>
          <p:sp>
            <p:nvSpPr>
              <p:cNvPr id="119" name="Rectangle"/>
              <p:cNvSpPr/>
              <p:nvPr/>
            </p:nvSpPr>
            <p:spPr>
              <a:xfrm>
                <a:off x="-1" y="-1"/>
                <a:ext cx="13849560" cy="2144060"/>
              </a:xfrm>
              <a:prstGeom prst="rect">
                <a:avLst/>
              </a:prstGeom>
              <a:solidFill>
                <a:srgbClr val="4982C6"/>
              </a:solidFill>
              <a:ln w="12700" cap="flat">
                <a:noFill/>
                <a:miter lim="400000"/>
              </a:ln>
              <a:effectLst/>
            </p:spPr>
            <p:txBody>
              <a:bodyPr wrap="square" lIns="50800" tIns="50800" rIns="50800" bIns="50800" numCol="1" anchor="t">
                <a:noAutofit/>
              </a:bodyPr>
              <a:lstStyle/>
              <a:p>
                <a:pPr defTabSz="821529">
                  <a:defRPr sz="3000">
                    <a:latin typeface="Helvetica Neue Medium"/>
                    <a:ea typeface="Helvetica Neue Medium"/>
                    <a:cs typeface="Helvetica Neue Medium"/>
                    <a:sym typeface="Helvetica Neue Medium"/>
                  </a:defRPr>
                </a:pPr>
                <a:endParaRPr/>
              </a:p>
            </p:txBody>
          </p:sp>
          <p:sp>
            <p:nvSpPr>
              <p:cNvPr id="120" name="My Social Network App"/>
              <p:cNvSpPr/>
              <p:nvPr/>
            </p:nvSpPr>
            <p:spPr>
              <a:xfrm>
                <a:off x="-2" y="-1"/>
                <a:ext cx="1374094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numCol="1" anchor="t">
                <a:spAutoFit/>
              </a:bodyPr>
              <a:lstStyle>
                <a:lvl1pPr defTabSz="821529">
                  <a:defRPr sz="3000">
                    <a:latin typeface="Helvetica Neue Medium"/>
                    <a:ea typeface="Helvetica Neue Medium"/>
                    <a:cs typeface="Helvetica Neue Medium"/>
                    <a:sym typeface="Helvetica Neue Medium"/>
                  </a:defRPr>
                </a:lvl1pPr>
              </a:lstStyle>
              <a:p>
                <a:r>
                  <a:t>My Social Network App</a:t>
                </a:r>
              </a:p>
            </p:txBody>
          </p:sp>
        </p:grpSp>
        <p:grpSp>
          <p:nvGrpSpPr>
            <p:cNvPr id="124" name="Cache Check"/>
            <p:cNvGrpSpPr/>
            <p:nvPr/>
          </p:nvGrpSpPr>
          <p:grpSpPr>
            <a:xfrm>
              <a:off x="200565" y="795250"/>
              <a:ext cx="1785946" cy="1071619"/>
              <a:chOff x="-1" y="0"/>
              <a:chExt cx="1785945" cy="1071618"/>
            </a:xfrm>
          </p:grpSpPr>
          <p:sp>
            <p:nvSpPr>
              <p:cNvPr id="122" name="Rectangle"/>
              <p:cNvSpPr/>
              <p:nvPr/>
            </p:nvSpPr>
            <p:spPr>
              <a:xfrm>
                <a:off x="-2" y="0"/>
                <a:ext cx="1785946"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23" name="Cache Check"/>
              <p:cNvSpPr txBox="1"/>
              <p:nvPr/>
            </p:nvSpPr>
            <p:spPr>
              <a:xfrm>
                <a:off x="-2" y="0"/>
                <a:ext cx="1785946" cy="10716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Cache Check</a:t>
                </a:r>
              </a:p>
            </p:txBody>
          </p:sp>
        </p:grpSp>
        <p:grpSp>
          <p:nvGrpSpPr>
            <p:cNvPr id="127" name="Send response"/>
            <p:cNvGrpSpPr/>
            <p:nvPr/>
          </p:nvGrpSpPr>
          <p:grpSpPr>
            <a:xfrm>
              <a:off x="11443036" y="795250"/>
              <a:ext cx="2245694" cy="1071619"/>
              <a:chOff x="-1" y="0"/>
              <a:chExt cx="2245692" cy="1071618"/>
            </a:xfrm>
          </p:grpSpPr>
          <p:sp>
            <p:nvSpPr>
              <p:cNvPr id="125" name="Rectangle"/>
              <p:cNvSpPr/>
              <p:nvPr/>
            </p:nvSpPr>
            <p:spPr>
              <a:xfrm>
                <a:off x="-2" y="0"/>
                <a:ext cx="2245694"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26" name="Send response"/>
              <p:cNvSpPr txBox="1"/>
              <p:nvPr/>
            </p:nvSpPr>
            <p:spPr>
              <a:xfrm>
                <a:off x="-2" y="0"/>
                <a:ext cx="2245694" cy="10716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Send response</a:t>
                </a:r>
              </a:p>
            </p:txBody>
          </p:sp>
        </p:grpSp>
        <p:grpSp>
          <p:nvGrpSpPr>
            <p:cNvPr id="130" name="Build friends list"/>
            <p:cNvGrpSpPr/>
            <p:nvPr/>
          </p:nvGrpSpPr>
          <p:grpSpPr>
            <a:xfrm>
              <a:off x="2456760" y="795250"/>
              <a:ext cx="2245696" cy="1071619"/>
              <a:chOff x="-1" y="0"/>
              <a:chExt cx="2245695" cy="1071618"/>
            </a:xfrm>
          </p:grpSpPr>
          <p:sp>
            <p:nvSpPr>
              <p:cNvPr id="128" name="Rectangle"/>
              <p:cNvSpPr/>
              <p:nvPr/>
            </p:nvSpPr>
            <p:spPr>
              <a:xfrm>
                <a:off x="-2" y="0"/>
                <a:ext cx="2245697"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29" name="Build friends list"/>
              <p:cNvSpPr txBox="1"/>
              <p:nvPr/>
            </p:nvSpPr>
            <p:spPr>
              <a:xfrm>
                <a:off x="-2" y="0"/>
                <a:ext cx="2245697" cy="10716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Build friends list</a:t>
                </a:r>
              </a:p>
            </p:txBody>
          </p:sp>
        </p:grpSp>
        <p:grpSp>
          <p:nvGrpSpPr>
            <p:cNvPr id="133" name="Build Suggestions"/>
            <p:cNvGrpSpPr/>
            <p:nvPr/>
          </p:nvGrpSpPr>
          <p:grpSpPr>
            <a:xfrm>
              <a:off x="8292151" y="795250"/>
              <a:ext cx="2714346" cy="1071619"/>
              <a:chOff x="-1" y="0"/>
              <a:chExt cx="2714344" cy="1071618"/>
            </a:xfrm>
          </p:grpSpPr>
          <p:sp>
            <p:nvSpPr>
              <p:cNvPr id="131" name="Rectangle"/>
              <p:cNvSpPr/>
              <p:nvPr/>
            </p:nvSpPr>
            <p:spPr>
              <a:xfrm>
                <a:off x="-2" y="0"/>
                <a:ext cx="2714346"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32" name="Build Suggestions"/>
              <p:cNvSpPr txBox="1"/>
              <p:nvPr/>
            </p:nvSpPr>
            <p:spPr>
              <a:xfrm>
                <a:off x="-2" y="0"/>
                <a:ext cx="2714346" cy="10716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Build Suggestions</a:t>
                </a:r>
              </a:p>
            </p:txBody>
          </p:sp>
        </p:grpSp>
        <p:grpSp>
          <p:nvGrpSpPr>
            <p:cNvPr id="136" name="Build Newsfeed"/>
            <p:cNvGrpSpPr/>
            <p:nvPr/>
          </p:nvGrpSpPr>
          <p:grpSpPr>
            <a:xfrm>
              <a:off x="5140129" y="795250"/>
              <a:ext cx="2714346" cy="1071619"/>
              <a:chOff x="-1" y="0"/>
              <a:chExt cx="2714344" cy="1071618"/>
            </a:xfrm>
          </p:grpSpPr>
          <p:sp>
            <p:nvSpPr>
              <p:cNvPr id="134" name="Rectangle"/>
              <p:cNvSpPr/>
              <p:nvPr/>
            </p:nvSpPr>
            <p:spPr>
              <a:xfrm>
                <a:off x="-2" y="0"/>
                <a:ext cx="2714346"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35" name="Build Newsfeed"/>
              <p:cNvSpPr txBox="1"/>
              <p:nvPr/>
            </p:nvSpPr>
            <p:spPr>
              <a:xfrm>
                <a:off x="-2" y="0"/>
                <a:ext cx="2714346" cy="10716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Build Newsfeed</a:t>
                </a:r>
              </a:p>
            </p:txBody>
          </p:sp>
        </p:grpSp>
        <p:sp>
          <p:nvSpPr>
            <p:cNvPr id="137" name="Line"/>
            <p:cNvSpPr/>
            <p:nvPr/>
          </p:nvSpPr>
          <p:spPr>
            <a:xfrm>
              <a:off x="1980899" y="1328417"/>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138" name="Line"/>
            <p:cNvSpPr/>
            <p:nvPr/>
          </p:nvSpPr>
          <p:spPr>
            <a:xfrm>
              <a:off x="4714415" y="1325989"/>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139" name="Line"/>
            <p:cNvSpPr/>
            <p:nvPr/>
          </p:nvSpPr>
          <p:spPr>
            <a:xfrm>
              <a:off x="7858274" y="1325989"/>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140" name="Line"/>
            <p:cNvSpPr/>
            <p:nvPr/>
          </p:nvSpPr>
          <p:spPr>
            <a:xfrm>
              <a:off x="11014097" y="1325989"/>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grpSp>
      <p:sp>
        <p:nvSpPr>
          <p:cNvPr id="142" name="Changed code"/>
          <p:cNvSpPr txBox="1"/>
          <p:nvPr/>
        </p:nvSpPr>
        <p:spPr>
          <a:xfrm>
            <a:off x="11504971" y="7975495"/>
            <a:ext cx="3045334" cy="609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7">
              <a:defRPr sz="3500">
                <a:latin typeface="Helvetica Neue"/>
                <a:ea typeface="Helvetica Neue"/>
                <a:cs typeface="Helvetica Neue"/>
                <a:sym typeface="Helvetica Neue"/>
              </a:defRPr>
            </a:lvl1pPr>
          </a:lstStyle>
          <a:p>
            <a:r>
              <a:t>Changed code</a:t>
            </a:r>
          </a:p>
        </p:txBody>
      </p:sp>
      <p:sp>
        <p:nvSpPr>
          <p:cNvPr id="143" name="Callout"/>
          <p:cNvSpPr/>
          <p:nvPr/>
        </p:nvSpPr>
        <p:spPr>
          <a:xfrm>
            <a:off x="10245707" y="8612371"/>
            <a:ext cx="3053957" cy="2735266"/>
          </a:xfrm>
          <a:custGeom>
            <a:avLst/>
            <a:gdLst/>
            <a:ahLst/>
            <a:cxnLst>
              <a:cxn ang="0">
                <a:pos x="wd2" y="hd2"/>
              </a:cxn>
              <a:cxn ang="5400000">
                <a:pos x="wd2" y="hd2"/>
              </a:cxn>
              <a:cxn ang="10800000">
                <a:pos x="wd2" y="hd2"/>
              </a:cxn>
              <a:cxn ang="16200000">
                <a:pos x="wd2" y="hd2"/>
              </a:cxn>
            </a:cxnLst>
            <a:rect l="0" t="0" r="r" b="b"/>
            <a:pathLst>
              <a:path w="21600" h="21600" extrusionOk="0">
                <a:moveTo>
                  <a:pt x="20800" y="0"/>
                </a:moveTo>
                <a:lnTo>
                  <a:pt x="20109" y="11571"/>
                </a:lnTo>
                <a:lnTo>
                  <a:pt x="449" y="11571"/>
                </a:lnTo>
                <a:cubicBezTo>
                  <a:pt x="201" y="11571"/>
                  <a:pt x="0" y="11795"/>
                  <a:pt x="0" y="12072"/>
                </a:cubicBezTo>
                <a:lnTo>
                  <a:pt x="0" y="21099"/>
                </a:lnTo>
                <a:cubicBezTo>
                  <a:pt x="0" y="21375"/>
                  <a:pt x="201" y="21600"/>
                  <a:pt x="449" y="21600"/>
                </a:cubicBezTo>
                <a:lnTo>
                  <a:pt x="21151" y="21600"/>
                </a:lnTo>
                <a:cubicBezTo>
                  <a:pt x="21399" y="21600"/>
                  <a:pt x="21600" y="21375"/>
                  <a:pt x="21600" y="21099"/>
                </a:cubicBezTo>
                <a:lnTo>
                  <a:pt x="21600" y="12072"/>
                </a:lnTo>
                <a:cubicBezTo>
                  <a:pt x="21600" y="11958"/>
                  <a:pt x="21559" y="11859"/>
                  <a:pt x="21502" y="11775"/>
                </a:cubicBezTo>
                <a:lnTo>
                  <a:pt x="20800" y="0"/>
                </a:lnTo>
                <a:close/>
              </a:path>
            </a:pathLst>
          </a:custGeom>
          <a:ln w="76200">
            <a:solidFill>
              <a:srgbClr val="EE230C"/>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44" name="Callout"/>
          <p:cNvSpPr/>
          <p:nvPr/>
        </p:nvSpPr>
        <p:spPr>
          <a:xfrm>
            <a:off x="13454366" y="10102798"/>
            <a:ext cx="3053956" cy="3056338"/>
          </a:xfrm>
          <a:custGeom>
            <a:avLst/>
            <a:gdLst/>
            <a:ahLst/>
            <a:cxnLst>
              <a:cxn ang="0">
                <a:pos x="wd2" y="hd2"/>
              </a:cxn>
              <a:cxn ang="5400000">
                <a:pos x="wd2" y="hd2"/>
              </a:cxn>
              <a:cxn ang="10800000">
                <a:pos x="wd2" y="hd2"/>
              </a:cxn>
              <a:cxn ang="16200000">
                <a:pos x="wd2" y="hd2"/>
              </a:cxn>
            </a:cxnLst>
            <a:rect l="0" t="0" r="r" b="b"/>
            <a:pathLst>
              <a:path w="21600" h="21600" extrusionOk="0">
                <a:moveTo>
                  <a:pt x="449" y="0"/>
                </a:moveTo>
                <a:cubicBezTo>
                  <a:pt x="201" y="0"/>
                  <a:pt x="0" y="201"/>
                  <a:pt x="0" y="449"/>
                </a:cubicBezTo>
                <a:lnTo>
                  <a:pt x="0" y="8527"/>
                </a:lnTo>
                <a:cubicBezTo>
                  <a:pt x="0" y="8711"/>
                  <a:pt x="113" y="8867"/>
                  <a:pt x="272" y="8936"/>
                </a:cubicBezTo>
                <a:lnTo>
                  <a:pt x="2111" y="21600"/>
                </a:lnTo>
                <a:lnTo>
                  <a:pt x="3944" y="8975"/>
                </a:lnTo>
                <a:lnTo>
                  <a:pt x="21151" y="8975"/>
                </a:lnTo>
                <a:cubicBezTo>
                  <a:pt x="21399" y="8975"/>
                  <a:pt x="21600" y="8775"/>
                  <a:pt x="21600" y="8527"/>
                </a:cubicBezTo>
                <a:lnTo>
                  <a:pt x="21600" y="449"/>
                </a:lnTo>
                <a:cubicBezTo>
                  <a:pt x="21600" y="201"/>
                  <a:pt x="21399" y="0"/>
                  <a:pt x="21151" y="0"/>
                </a:cubicBezTo>
                <a:lnTo>
                  <a:pt x="449" y="0"/>
                </a:lnTo>
                <a:close/>
              </a:path>
            </a:pathLst>
          </a:custGeom>
          <a:ln w="76200">
            <a:solidFill>
              <a:srgbClr val="FEAD00"/>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45" name="Callout"/>
          <p:cNvSpPr/>
          <p:nvPr/>
        </p:nvSpPr>
        <p:spPr>
          <a:xfrm>
            <a:off x="7596278" y="10102798"/>
            <a:ext cx="2674941" cy="3017841"/>
          </a:xfrm>
          <a:custGeom>
            <a:avLst/>
            <a:gdLst/>
            <a:ahLst/>
            <a:cxnLst>
              <a:cxn ang="0">
                <a:pos x="wd2" y="hd2"/>
              </a:cxn>
              <a:cxn ang="5400000">
                <a:pos x="wd2" y="hd2"/>
              </a:cxn>
              <a:cxn ang="10800000">
                <a:pos x="wd2" y="hd2"/>
              </a:cxn>
              <a:cxn ang="16200000">
                <a:pos x="wd2" y="hd2"/>
              </a:cxn>
            </a:cxnLst>
            <a:rect l="0" t="0" r="r" b="b"/>
            <a:pathLst>
              <a:path w="21600" h="21600" extrusionOk="0">
                <a:moveTo>
                  <a:pt x="513" y="0"/>
                </a:moveTo>
                <a:cubicBezTo>
                  <a:pt x="230" y="0"/>
                  <a:pt x="0" y="203"/>
                  <a:pt x="0" y="454"/>
                </a:cubicBezTo>
                <a:lnTo>
                  <a:pt x="0" y="8635"/>
                </a:lnTo>
                <a:cubicBezTo>
                  <a:pt x="0" y="8886"/>
                  <a:pt x="230" y="9090"/>
                  <a:pt x="513" y="9090"/>
                </a:cubicBezTo>
                <a:lnTo>
                  <a:pt x="18414" y="9090"/>
                </a:lnTo>
                <a:lnTo>
                  <a:pt x="21600" y="21600"/>
                </a:lnTo>
                <a:lnTo>
                  <a:pt x="19892" y="2545"/>
                </a:lnTo>
                <a:lnTo>
                  <a:pt x="19892" y="454"/>
                </a:lnTo>
                <a:cubicBezTo>
                  <a:pt x="19892" y="203"/>
                  <a:pt x="19662" y="0"/>
                  <a:pt x="19379" y="0"/>
                </a:cubicBezTo>
                <a:lnTo>
                  <a:pt x="513" y="0"/>
                </a:lnTo>
                <a:close/>
              </a:path>
            </a:pathLst>
          </a:custGeom>
          <a:ln w="76200">
            <a:solidFill>
              <a:srgbClr val="FEAD00"/>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46" name="Other developers’ changed code"/>
          <p:cNvSpPr txBox="1"/>
          <p:nvPr/>
        </p:nvSpPr>
        <p:spPr>
          <a:xfrm>
            <a:off x="8853613" y="13135906"/>
            <a:ext cx="6635116" cy="609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7">
              <a:defRPr sz="3500">
                <a:latin typeface="Helvetica Neue"/>
                <a:ea typeface="Helvetica Neue"/>
                <a:cs typeface="Helvetica Neue"/>
                <a:sym typeface="Helvetica Neue"/>
              </a:defRPr>
            </a:lvl1pPr>
          </a:lstStyle>
          <a:p>
            <a:r>
              <a:t>Other developers’ changed code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 name="Attributes of Effective CI Processes"/>
          <p:cNvSpPr txBox="1">
            <a:spLocks noGrp="1"/>
          </p:cNvSpPr>
          <p:nvPr>
            <p:ph type="title"/>
          </p:nvPr>
        </p:nvSpPr>
        <p:spPr>
          <a:prstGeom prst="rect">
            <a:avLst/>
          </a:prstGeom>
        </p:spPr>
        <p:txBody>
          <a:bodyPr/>
          <a:lstStyle/>
          <a:p>
            <a:r>
              <a:rPr dirty="0"/>
              <a:t>Attributes of effective CI processes</a:t>
            </a:r>
          </a:p>
        </p:txBody>
      </p:sp>
      <p:sp>
        <p:nvSpPr>
          <p:cNvPr id="113" name="Slide Subtitle"/>
          <p:cNvSpPr txBox="1">
            <a:spLocks noGrp="1"/>
          </p:cNvSpPr>
          <p:nvPr>
            <p:ph idx="1"/>
          </p:nvPr>
        </p:nvSpPr>
        <p:spPr>
          <a:xfrm>
            <a:off x="1676400" y="3000320"/>
            <a:ext cx="14022040" cy="8702676"/>
          </a:xfrm>
          <a:prstGeom prst="rect">
            <a:avLst/>
          </a:prstGeom>
        </p:spPr>
        <p:txBody>
          <a:bodyPr>
            <a:normAutofit/>
          </a:bodyPr>
          <a:lstStyle/>
          <a:p>
            <a:pPr marL="685800" indent="-685800">
              <a:buFont typeface="Arial" panose="020B0604020202020204" pitchFamily="34" charset="0"/>
              <a:buChar char="•"/>
            </a:pPr>
            <a:r>
              <a:rPr lang="en-US" dirty="0"/>
              <a:t>Policies:</a:t>
            </a:r>
          </a:p>
          <a:p>
            <a:pPr marL="1714500" lvl="1" indent="-685800">
              <a:buFont typeface="Arial" panose="020B0604020202020204" pitchFamily="34" charset="0"/>
              <a:buChar char="•"/>
            </a:pPr>
            <a:r>
              <a:rPr lang="en-US" dirty="0"/>
              <a:t>Do not allow builds to remain broken for a long time</a:t>
            </a:r>
          </a:p>
          <a:p>
            <a:pPr marL="1714500" lvl="1" indent="-685800">
              <a:buFont typeface="Arial" panose="020B0604020202020204" pitchFamily="34" charset="0"/>
              <a:buChar char="•"/>
            </a:pPr>
            <a:r>
              <a:rPr lang="en-US" dirty="0"/>
              <a:t>CI should run for every change</a:t>
            </a:r>
          </a:p>
          <a:p>
            <a:pPr marL="1714500" lvl="1" indent="-685800">
              <a:buFont typeface="Arial" panose="020B0604020202020204" pitchFamily="34" charset="0"/>
              <a:buChar char="•"/>
            </a:pPr>
            <a:r>
              <a:rPr lang="en-US" dirty="0"/>
              <a:t>CI should not completely replace pre-commit testing</a:t>
            </a:r>
          </a:p>
          <a:p>
            <a:pPr marL="685800" indent="-685800">
              <a:buFont typeface="Arial" panose="020B0604020202020204" pitchFamily="34" charset="0"/>
              <a:buChar char="•"/>
            </a:pPr>
            <a:r>
              <a:rPr lang="en-US" dirty="0"/>
              <a:t>Infrastructure:</a:t>
            </a:r>
          </a:p>
          <a:p>
            <a:pPr marL="1714500" lvl="1" indent="-685800">
              <a:buFont typeface="Arial" panose="020B0604020202020204" pitchFamily="34" charset="0"/>
              <a:buChar char="•"/>
            </a:pPr>
            <a:r>
              <a:rPr lang="en-US" dirty="0"/>
              <a:t>CI should be fast, providing feedback within minutes or hours</a:t>
            </a:r>
          </a:p>
          <a:p>
            <a:pPr marL="1714500" lvl="1" indent="-685800"/>
            <a:r>
              <a:rPr lang="en-US" dirty="0"/>
              <a:t>CI should be repeatable (deterministic)</a:t>
            </a:r>
          </a:p>
        </p:txBody>
      </p:sp>
      <p:pic>
        <p:nvPicPr>
          <p:cNvPr id="114" name="Image" descr="Image"/>
          <p:cNvPicPr>
            <a:picLocks noChangeAspect="1"/>
          </p:cNvPicPr>
          <p:nvPr/>
        </p:nvPicPr>
        <p:blipFill>
          <a:blip r:embed="rId3"/>
          <a:srcRect r="27608"/>
          <a:stretch>
            <a:fillRect/>
          </a:stretch>
        </p:blipFill>
        <p:spPr>
          <a:xfrm>
            <a:off x="15698440" y="8581896"/>
            <a:ext cx="8111771" cy="4267568"/>
          </a:xfrm>
          <a:prstGeom prst="rect">
            <a:avLst/>
          </a:prstGeom>
          <a:ln w="12700">
            <a:miter lim="400000"/>
          </a:ln>
        </p:spPr>
      </p:pic>
      <p:pic>
        <p:nvPicPr>
          <p:cNvPr id="115" name="Image" descr="Image"/>
          <p:cNvPicPr>
            <a:picLocks noChangeAspect="1"/>
          </p:cNvPicPr>
          <p:nvPr/>
        </p:nvPicPr>
        <p:blipFill>
          <a:blip r:embed="rId4"/>
          <a:stretch>
            <a:fillRect/>
          </a:stretch>
        </p:blipFill>
        <p:spPr>
          <a:xfrm>
            <a:off x="15698440" y="2646403"/>
            <a:ext cx="8137139" cy="4705255"/>
          </a:xfrm>
          <a:prstGeom prst="rect">
            <a:avLst/>
          </a:prstGeom>
          <a:ln w="12700">
            <a:miter lim="400000"/>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59F91-DF87-0832-5053-4F5B5FDCA57B}"/>
              </a:ext>
            </a:extLst>
          </p:cNvPr>
          <p:cNvSpPr>
            <a:spLocks noGrp="1"/>
          </p:cNvSpPr>
          <p:nvPr>
            <p:ph type="title"/>
          </p:nvPr>
        </p:nvSpPr>
        <p:spPr/>
        <p:txBody>
          <a:bodyPr/>
          <a:lstStyle/>
          <a:p>
            <a:r>
              <a:rPr lang="en-US" dirty="0"/>
              <a:t>Effective CI processes are run often enough to reduce debugging effort</a:t>
            </a:r>
          </a:p>
        </p:txBody>
      </p:sp>
      <p:sp>
        <p:nvSpPr>
          <p:cNvPr id="5" name="Content Placeholder 4">
            <a:extLst>
              <a:ext uri="{FF2B5EF4-FFF2-40B4-BE49-F238E27FC236}">
                <a16:creationId xmlns:a16="http://schemas.microsoft.com/office/drawing/2014/main" id="{AD914930-2C35-D261-5C9C-9A23A5A62A3A}"/>
              </a:ext>
            </a:extLst>
          </p:cNvPr>
          <p:cNvSpPr>
            <a:spLocks noGrp="1"/>
          </p:cNvSpPr>
          <p:nvPr>
            <p:ph idx="1"/>
          </p:nvPr>
        </p:nvSpPr>
        <p:spPr>
          <a:xfrm>
            <a:off x="1676400" y="3000320"/>
            <a:ext cx="12565614" cy="8702676"/>
          </a:xfrm>
        </p:spPr>
        <p:txBody>
          <a:bodyPr/>
          <a:lstStyle/>
          <a:p>
            <a:r>
              <a:rPr lang="en-US" dirty="0"/>
              <a:t>Failed CI runs indicate a bug was introduced, and caught in that run</a:t>
            </a:r>
          </a:p>
          <a:p>
            <a:r>
              <a:rPr lang="en-US" dirty="0"/>
              <a:t>More changes per-CI run require more manual debugging effort to assign blame</a:t>
            </a:r>
          </a:p>
          <a:p>
            <a:r>
              <a:rPr lang="en-US" dirty="0"/>
              <a:t>A single change per-CI run pinpoints the culprit</a:t>
            </a:r>
          </a:p>
        </p:txBody>
      </p:sp>
      <p:pic>
        <p:nvPicPr>
          <p:cNvPr id="7" name="Image" descr="Image">
            <a:extLst>
              <a:ext uri="{FF2B5EF4-FFF2-40B4-BE49-F238E27FC236}">
                <a16:creationId xmlns:a16="http://schemas.microsoft.com/office/drawing/2014/main" id="{A1664DA9-B21D-9D39-654F-4513FDE74CFB}"/>
              </a:ext>
            </a:extLst>
          </p:cNvPr>
          <p:cNvPicPr>
            <a:picLocks noChangeAspect="1"/>
          </p:cNvPicPr>
          <p:nvPr/>
        </p:nvPicPr>
        <p:blipFill>
          <a:blip r:embed="rId3"/>
          <a:stretch>
            <a:fillRect/>
          </a:stretch>
        </p:blipFill>
        <p:spPr>
          <a:xfrm>
            <a:off x="14242014" y="3237456"/>
            <a:ext cx="10050546" cy="8228404"/>
          </a:xfrm>
          <a:prstGeom prst="rect">
            <a:avLst/>
          </a:prstGeom>
          <a:ln w="12700">
            <a:miter lim="400000"/>
          </a:ln>
        </p:spPr>
      </p:pic>
    </p:spTree>
    <p:extLst>
      <p:ext uri="{BB962C8B-B14F-4D97-AF65-F5344CB8AC3E}">
        <p14:creationId xmlns:p14="http://schemas.microsoft.com/office/powerpoint/2010/main" val="3489825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Allocate Enough Resources to Avoid Flaky Tests"/>
          <p:cNvSpPr txBox="1">
            <a:spLocks noGrp="1"/>
          </p:cNvSpPr>
          <p:nvPr>
            <p:ph type="title"/>
          </p:nvPr>
        </p:nvSpPr>
        <p:spPr>
          <a:prstGeom prst="rect">
            <a:avLst/>
          </a:prstGeom>
        </p:spPr>
        <p:txBody>
          <a:bodyPr>
            <a:normAutofit/>
          </a:bodyPr>
          <a:lstStyle>
            <a:lvl1pPr defTabSz="2218886">
              <a:defRPr sz="7735" spc="-154"/>
            </a:lvl1pPr>
          </a:lstStyle>
          <a:p>
            <a:r>
              <a:rPr lang="en-US" sz="7200" dirty="0"/>
              <a:t>Effective CI processes allocate enough resources to mitigate flaky tests</a:t>
            </a:r>
            <a:endParaRPr sz="7200" dirty="0"/>
          </a:p>
        </p:txBody>
      </p:sp>
      <p:sp>
        <p:nvSpPr>
          <p:cNvPr id="524" name="Study of 30 open-source projects written in Java"/>
          <p:cNvSpPr txBox="1">
            <a:spLocks noGrp="1"/>
          </p:cNvSpPr>
          <p:nvPr>
            <p:ph idx="1"/>
          </p:nvPr>
        </p:nvSpPr>
        <p:spPr>
          <a:xfrm>
            <a:off x="1676400" y="3000320"/>
            <a:ext cx="21031200" cy="8702676"/>
          </a:xfrm>
          <a:prstGeom prst="rect">
            <a:avLst/>
          </a:prstGeom>
        </p:spPr>
        <p:txBody>
          <a:bodyPr>
            <a:normAutofit/>
          </a:bodyPr>
          <a:lstStyle/>
          <a:p>
            <a:r>
              <a:rPr lang="en-US" i="1" dirty="0"/>
              <a:t>Flaky</a:t>
            </a:r>
            <a:r>
              <a:rPr lang="en-US" dirty="0"/>
              <a:t> tests might be dependent on timing (failing due to timeouts)</a:t>
            </a:r>
            <a:endParaRPr lang="en-US" i="1" dirty="0"/>
          </a:p>
          <a:p>
            <a:r>
              <a:rPr lang="en-US" dirty="0"/>
              <a:t>Running tests without enough CPU/RAM can result in increased flaky failure rates and unreliable builds</a:t>
            </a:r>
          </a:p>
        </p:txBody>
      </p:sp>
      <p:pic>
        <p:nvPicPr>
          <p:cNvPr id="526" name="configs-by-avoidance.pdf" descr="configs-by-avoidance.pdf"/>
          <p:cNvPicPr>
            <a:picLocks noChangeAspect="1"/>
          </p:cNvPicPr>
          <p:nvPr/>
        </p:nvPicPr>
        <p:blipFill>
          <a:blip r:embed="rId3"/>
          <a:srcRect t="30578" b="30578"/>
          <a:stretch>
            <a:fillRect/>
          </a:stretch>
        </p:blipFill>
        <p:spPr>
          <a:xfrm>
            <a:off x="1676400" y="5753761"/>
            <a:ext cx="20814203" cy="7683712"/>
          </a:xfrm>
          <a:prstGeom prst="rect">
            <a:avLst/>
          </a:prstGeom>
          <a:ln w="12700">
            <a:miter lim="400000"/>
          </a:ln>
        </p:spPr>
      </p:pic>
      <p:sp>
        <p:nvSpPr>
          <p:cNvPr id="2" name="TextBox 1">
            <a:extLst>
              <a:ext uri="{FF2B5EF4-FFF2-40B4-BE49-F238E27FC236}">
                <a16:creationId xmlns:a16="http://schemas.microsoft.com/office/drawing/2014/main" id="{EA80EDEF-A903-1BBE-425C-2B980E85CC8B}"/>
              </a:ext>
            </a:extLst>
          </p:cNvPr>
          <p:cNvSpPr txBox="1"/>
          <p:nvPr/>
        </p:nvSpPr>
        <p:spPr>
          <a:xfrm>
            <a:off x="5760720" y="12766913"/>
            <a:ext cx="12862560" cy="67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dirty="0">
                <a:solidFill>
                  <a:schemeClr val="tx1"/>
                </a:solidFill>
                <a:hlinkClick r:id="rId4"/>
              </a:rPr>
              <a:t>“The Effects of Computational Resources on Flaky Tests”, Silva et al</a:t>
            </a:r>
            <a:endParaRPr lang="en-US"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Learning Objectives for this Lesson"/>
          <p:cNvSpPr txBox="1">
            <a:spLocks noGrp="1"/>
          </p:cNvSpPr>
          <p:nvPr>
            <p:ph type="title"/>
          </p:nvPr>
        </p:nvSpPr>
        <p:spPr>
          <a:prstGeom prst="rect">
            <a:avLst/>
          </a:prstGeom>
        </p:spPr>
        <p:txBody>
          <a:bodyPr/>
          <a:lstStyle/>
          <a:p>
            <a:r>
              <a:t>Learning objectives for this lesson</a:t>
            </a:r>
          </a:p>
        </p:txBody>
      </p:sp>
      <p:sp>
        <p:nvSpPr>
          <p:cNvPr id="37" name="By the end of this lesson, you should be able to…"/>
          <p:cNvSpPr txBox="1">
            <a:spLocks noGrp="1"/>
          </p:cNvSpPr>
          <p:nvPr>
            <p:ph idx="1"/>
          </p:nvPr>
        </p:nvSpPr>
        <p:spPr>
          <a:prstGeom prst="rect">
            <a:avLst/>
          </a:prstGeom>
        </p:spPr>
        <p:txBody>
          <a:bodyPr>
            <a:normAutofit/>
          </a:bodyPr>
          <a:lstStyle/>
          <a:p>
            <a:r>
              <a:rPr sz="6600" dirty="0"/>
              <a:t>By the end of this lesson, you should be able to…</a:t>
            </a:r>
          </a:p>
          <a:p>
            <a:pPr lvl="1">
              <a:buFont typeface="Arial" panose="020B0604020202020204" pitchFamily="34" charset="0"/>
              <a:buChar char="•"/>
            </a:pPr>
            <a:r>
              <a:rPr sz="5400" dirty="0"/>
              <a:t>Describe how continuous </a:t>
            </a:r>
            <a:r>
              <a:rPr lang="en-US" sz="5400" dirty="0"/>
              <a:t>development</a:t>
            </a:r>
            <a:r>
              <a:rPr sz="5400" dirty="0"/>
              <a:t> helps to catch errors sooner in the software lifecycle</a:t>
            </a:r>
            <a:endParaRPr lang="en-US" sz="5400" dirty="0"/>
          </a:p>
          <a:p>
            <a:pPr lvl="1">
              <a:buFont typeface="Arial" panose="020B0604020202020204" pitchFamily="34" charset="0"/>
              <a:buChar char="•"/>
            </a:pPr>
            <a:r>
              <a:rPr sz="5400" dirty="0"/>
              <a:t>Describe strategies for performing quality-assurance on software as and after it is delivered</a:t>
            </a:r>
            <a:endParaRPr lang="en-US" sz="5400" dirty="0"/>
          </a:p>
          <a:p>
            <a:pPr lvl="1">
              <a:buFont typeface="Arial" panose="020B0604020202020204" pitchFamily="34" charset="0"/>
              <a:buChar char="•"/>
            </a:pPr>
            <a:r>
              <a:rPr lang="en-US" sz="5400" dirty="0"/>
              <a:t>Compare and contrast continuous delivery with test driven development as a quality assurance strategy</a:t>
            </a:r>
            <a:endParaRPr sz="5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ontinuous Integration Service Models"/>
          <p:cNvSpPr txBox="1">
            <a:spLocks noGrp="1"/>
          </p:cNvSpPr>
          <p:nvPr>
            <p:ph type="title"/>
          </p:nvPr>
        </p:nvSpPr>
        <p:spPr>
          <a:prstGeom prst="rect">
            <a:avLst/>
          </a:prstGeom>
        </p:spPr>
        <p:txBody>
          <a:bodyPr/>
          <a:lstStyle/>
          <a:p>
            <a:r>
              <a:rPr dirty="0"/>
              <a:t>Continuous Integration Service Models</a:t>
            </a:r>
          </a:p>
        </p:txBody>
      </p:sp>
      <p:sp>
        <p:nvSpPr>
          <p:cNvPr id="489" name="Body Level One…"/>
          <p:cNvSpPr txBox="1">
            <a:spLocks noGrp="1"/>
          </p:cNvSpPr>
          <p:nvPr>
            <p:ph idx="1"/>
          </p:nvPr>
        </p:nvSpPr>
        <p:spPr>
          <a:xfrm>
            <a:off x="1676400" y="3000320"/>
            <a:ext cx="11521440" cy="87026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428324" indent="-428324" defTabSz="2170119">
              <a:spcBef>
                <a:spcPts val="1200"/>
              </a:spcBef>
              <a:buSzPct val="100000"/>
              <a:defRPr sz="4272"/>
            </a:pPr>
            <a:r>
              <a:rPr sz="5400" dirty="0"/>
              <a:t>Self-hosted/managed on-premises or in cloud</a:t>
            </a:r>
          </a:p>
          <a:p>
            <a:pPr marL="767414" lvl="1" indent="-428324" defTabSz="2170119">
              <a:lnSpc>
                <a:spcPct val="90000"/>
              </a:lnSpc>
              <a:spcBef>
                <a:spcPts val="1200"/>
              </a:spcBef>
              <a:buSzPct val="100000"/>
              <a:defRPr sz="4272" b="0"/>
            </a:pPr>
            <a:r>
              <a:rPr sz="5400" dirty="0"/>
              <a:t>Jenkins</a:t>
            </a:r>
          </a:p>
          <a:p>
            <a:pPr marL="428324" indent="-428324" defTabSz="2170119">
              <a:spcBef>
                <a:spcPts val="1200"/>
              </a:spcBef>
              <a:buSzPct val="100000"/>
              <a:defRPr sz="4272"/>
            </a:pPr>
            <a:r>
              <a:rPr sz="5400" dirty="0"/>
              <a:t>Fully cloud managed</a:t>
            </a:r>
          </a:p>
          <a:p>
            <a:pPr marL="767414" lvl="1" indent="-428324" defTabSz="2170119">
              <a:lnSpc>
                <a:spcPct val="90000"/>
              </a:lnSpc>
              <a:spcBef>
                <a:spcPts val="1200"/>
              </a:spcBef>
              <a:buSzPct val="100000"/>
              <a:defRPr sz="4272" b="0"/>
            </a:pPr>
            <a:r>
              <a:rPr sz="5400" dirty="0"/>
              <a:t>GitHub Actions, </a:t>
            </a:r>
            <a:r>
              <a:rPr sz="5400" dirty="0" err="1"/>
              <a:t>CircleCI</a:t>
            </a:r>
            <a:r>
              <a:rPr sz="5400" dirty="0"/>
              <a:t>, Travis, many more…</a:t>
            </a:r>
          </a:p>
          <a:p>
            <a:pPr marL="767414" lvl="1" indent="-428324" defTabSz="2170119">
              <a:lnSpc>
                <a:spcPct val="90000"/>
              </a:lnSpc>
              <a:spcBef>
                <a:spcPts val="1200"/>
              </a:spcBef>
              <a:buSzPct val="100000"/>
              <a:defRPr sz="4272" b="0"/>
            </a:pPr>
            <a:r>
              <a:rPr sz="5400" dirty="0"/>
              <a:t>Billing model: pay per-build-minute running on SaaS infrastructure</a:t>
            </a:r>
          </a:p>
          <a:p>
            <a:pPr marL="767414" lvl="1" indent="-428324" defTabSz="2170119">
              <a:lnSpc>
                <a:spcPct val="90000"/>
              </a:lnSpc>
              <a:spcBef>
                <a:spcPts val="1200"/>
              </a:spcBef>
              <a:buSzPct val="100000"/>
              <a:defRPr sz="4272" b="0"/>
            </a:pPr>
            <a:r>
              <a:rPr sz="5400" dirty="0"/>
              <a:t>“Self-hosted runners” run builds on your own infrastructure, usually “free”</a:t>
            </a:r>
          </a:p>
        </p:txBody>
      </p:sp>
      <p:sp>
        <p:nvSpPr>
          <p:cNvPr id="490" name="Self-managed"/>
          <p:cNvSpPr txBox="1"/>
          <p:nvPr/>
        </p:nvSpPr>
        <p:spPr>
          <a:xfrm>
            <a:off x="16759398" y="13016339"/>
            <a:ext cx="3362791" cy="511100"/>
          </a:xfrm>
          <a:prstGeom prst="rect">
            <a:avLst/>
          </a:prstGeom>
          <a:solidFill>
            <a:srgbClr val="DEA98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337">
              <a:defRPr sz="2700" i="1">
                <a:solidFill>
                  <a:srgbClr val="000000"/>
                </a:solidFill>
                <a:latin typeface="+mj-lt"/>
                <a:ea typeface="+mj-ea"/>
                <a:cs typeface="+mj-cs"/>
                <a:sym typeface="Helvetica Neue"/>
              </a:defRPr>
            </a:lvl1pPr>
          </a:lstStyle>
          <a:p>
            <a:r>
              <a:t>Self-managed</a:t>
            </a:r>
          </a:p>
        </p:txBody>
      </p:sp>
      <p:sp>
        <p:nvSpPr>
          <p:cNvPr id="491" name="Vendor-managed"/>
          <p:cNvSpPr txBox="1"/>
          <p:nvPr/>
        </p:nvSpPr>
        <p:spPr>
          <a:xfrm>
            <a:off x="20232299" y="13016339"/>
            <a:ext cx="3959444" cy="511100"/>
          </a:xfrm>
          <a:prstGeom prst="rect">
            <a:avLst/>
          </a:prstGeom>
          <a:solidFill>
            <a:srgbClr val="83D3D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337">
              <a:defRPr sz="2700" i="1">
                <a:solidFill>
                  <a:srgbClr val="000000"/>
                </a:solidFill>
                <a:latin typeface="+mj-lt"/>
                <a:ea typeface="+mj-ea"/>
                <a:cs typeface="+mj-cs"/>
                <a:sym typeface="Helvetica Neue"/>
              </a:defRPr>
            </a:lvl1pPr>
          </a:lstStyle>
          <a:p>
            <a:r>
              <a:t>Vendor-managed</a:t>
            </a:r>
          </a:p>
        </p:txBody>
      </p:sp>
      <p:grpSp>
        <p:nvGrpSpPr>
          <p:cNvPr id="501" name="Group"/>
          <p:cNvGrpSpPr/>
          <p:nvPr/>
        </p:nvGrpSpPr>
        <p:grpSpPr>
          <a:xfrm>
            <a:off x="17135899" y="3968200"/>
            <a:ext cx="3362792" cy="8465789"/>
            <a:chOff x="0" y="0"/>
            <a:chExt cx="3362791" cy="8465788"/>
          </a:xfrm>
        </p:grpSpPr>
        <p:sp>
          <p:nvSpPr>
            <p:cNvPr id="492" name="Physical data center"/>
            <p:cNvSpPr/>
            <p:nvPr/>
          </p:nvSpPr>
          <p:spPr>
            <a:xfrm>
              <a:off x="76119" y="6644628"/>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Physical data center</a:t>
              </a:r>
            </a:p>
          </p:txBody>
        </p:sp>
        <p:sp>
          <p:nvSpPr>
            <p:cNvPr id="493" name="Network"/>
            <p:cNvSpPr/>
            <p:nvPr/>
          </p:nvSpPr>
          <p:spPr>
            <a:xfrm>
              <a:off x="76119" y="5691215"/>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Network</a:t>
              </a:r>
            </a:p>
          </p:txBody>
        </p:sp>
        <p:sp>
          <p:nvSpPr>
            <p:cNvPr id="494" name="Storage"/>
            <p:cNvSpPr/>
            <p:nvPr/>
          </p:nvSpPr>
          <p:spPr>
            <a:xfrm>
              <a:off x="76119" y="4737800"/>
              <a:ext cx="3210551" cy="766024"/>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Storage</a:t>
              </a:r>
            </a:p>
          </p:txBody>
        </p:sp>
        <p:sp>
          <p:nvSpPr>
            <p:cNvPr id="495" name="Physical Server"/>
            <p:cNvSpPr/>
            <p:nvPr/>
          </p:nvSpPr>
          <p:spPr>
            <a:xfrm>
              <a:off x="76119" y="3784386"/>
              <a:ext cx="3210551" cy="766024"/>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Physical Server</a:t>
              </a:r>
            </a:p>
          </p:txBody>
        </p:sp>
        <p:sp>
          <p:nvSpPr>
            <p:cNvPr id="496" name="Operating System"/>
            <p:cNvSpPr/>
            <p:nvPr/>
          </p:nvSpPr>
          <p:spPr>
            <a:xfrm>
              <a:off x="76119" y="1906830"/>
              <a:ext cx="3210551"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Operating System</a:t>
              </a:r>
            </a:p>
          </p:txBody>
        </p:sp>
        <p:sp>
          <p:nvSpPr>
            <p:cNvPr id="497" name="Middleware"/>
            <p:cNvSpPr/>
            <p:nvPr/>
          </p:nvSpPr>
          <p:spPr>
            <a:xfrm>
              <a:off x="76119" y="953415"/>
              <a:ext cx="3210551"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Middleware</a:t>
              </a:r>
            </a:p>
          </p:txBody>
        </p:sp>
        <p:sp>
          <p:nvSpPr>
            <p:cNvPr id="498" name="Application"/>
            <p:cNvSpPr/>
            <p:nvPr/>
          </p:nvSpPr>
          <p:spPr>
            <a:xfrm>
              <a:off x="76119" y="0"/>
              <a:ext cx="3210551"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Application</a:t>
              </a:r>
            </a:p>
          </p:txBody>
        </p:sp>
        <p:sp>
          <p:nvSpPr>
            <p:cNvPr id="499" name="Virtualization"/>
            <p:cNvSpPr/>
            <p:nvPr/>
          </p:nvSpPr>
          <p:spPr>
            <a:xfrm>
              <a:off x="76119" y="2860244"/>
              <a:ext cx="3210551" cy="766024"/>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Virtualization</a:t>
              </a:r>
            </a:p>
          </p:txBody>
        </p:sp>
        <p:sp>
          <p:nvSpPr>
            <p:cNvPr id="500" name="Self-managed, using VMs"/>
            <p:cNvSpPr/>
            <p:nvPr/>
          </p:nvSpPr>
          <p:spPr>
            <a:xfrm>
              <a:off x="0" y="7501421"/>
              <a:ext cx="3362791" cy="96436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2438337">
                <a:defRPr sz="2600">
                  <a:solidFill>
                    <a:srgbClr val="000000"/>
                  </a:solidFill>
                  <a:latin typeface="+mj-lt"/>
                  <a:ea typeface="+mj-ea"/>
                  <a:cs typeface="+mj-cs"/>
                  <a:sym typeface="Helvetica Neue"/>
                </a:defRPr>
              </a:lvl1pPr>
            </a:lstStyle>
            <a:p>
              <a:r>
                <a:rPr sz="2800" dirty="0"/>
                <a:t>Self-managed, using VMs</a:t>
              </a:r>
            </a:p>
          </p:txBody>
        </p:sp>
      </p:grpSp>
      <p:grpSp>
        <p:nvGrpSpPr>
          <p:cNvPr id="511" name="Group"/>
          <p:cNvGrpSpPr/>
          <p:nvPr/>
        </p:nvGrpSpPr>
        <p:grpSpPr>
          <a:xfrm>
            <a:off x="20530625" y="3968200"/>
            <a:ext cx="3362792" cy="8294309"/>
            <a:chOff x="0" y="0"/>
            <a:chExt cx="3362791" cy="8294308"/>
          </a:xfrm>
        </p:grpSpPr>
        <p:sp>
          <p:nvSpPr>
            <p:cNvPr id="502" name="Physical data center"/>
            <p:cNvSpPr/>
            <p:nvPr/>
          </p:nvSpPr>
          <p:spPr>
            <a:xfrm>
              <a:off x="76119" y="6644630"/>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Physical data center</a:t>
              </a:r>
            </a:p>
          </p:txBody>
        </p:sp>
        <p:sp>
          <p:nvSpPr>
            <p:cNvPr id="503" name="Network"/>
            <p:cNvSpPr/>
            <p:nvPr/>
          </p:nvSpPr>
          <p:spPr>
            <a:xfrm>
              <a:off x="76119" y="5691215"/>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Network</a:t>
              </a:r>
            </a:p>
          </p:txBody>
        </p:sp>
        <p:sp>
          <p:nvSpPr>
            <p:cNvPr id="504" name="Storage"/>
            <p:cNvSpPr/>
            <p:nvPr/>
          </p:nvSpPr>
          <p:spPr>
            <a:xfrm>
              <a:off x="76119" y="4737801"/>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Storage</a:t>
              </a:r>
            </a:p>
          </p:txBody>
        </p:sp>
        <p:sp>
          <p:nvSpPr>
            <p:cNvPr id="505" name="Physical Server"/>
            <p:cNvSpPr/>
            <p:nvPr/>
          </p:nvSpPr>
          <p:spPr>
            <a:xfrm>
              <a:off x="76119" y="3784387"/>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Physical Server</a:t>
              </a:r>
            </a:p>
          </p:txBody>
        </p:sp>
        <p:sp>
          <p:nvSpPr>
            <p:cNvPr id="506" name="Operating System"/>
            <p:cNvSpPr/>
            <p:nvPr/>
          </p:nvSpPr>
          <p:spPr>
            <a:xfrm>
              <a:off x="76119" y="1906830"/>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Operating System</a:t>
              </a:r>
            </a:p>
          </p:txBody>
        </p:sp>
        <p:sp>
          <p:nvSpPr>
            <p:cNvPr id="507" name="Middleware"/>
            <p:cNvSpPr/>
            <p:nvPr/>
          </p:nvSpPr>
          <p:spPr>
            <a:xfrm>
              <a:off x="76119" y="953415"/>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Middleware</a:t>
              </a:r>
            </a:p>
          </p:txBody>
        </p:sp>
        <p:sp>
          <p:nvSpPr>
            <p:cNvPr id="508" name="Application"/>
            <p:cNvSpPr/>
            <p:nvPr/>
          </p:nvSpPr>
          <p:spPr>
            <a:xfrm>
              <a:off x="76119" y="0"/>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Application</a:t>
              </a:r>
            </a:p>
          </p:txBody>
        </p:sp>
        <p:sp>
          <p:nvSpPr>
            <p:cNvPr id="509" name="Virtualization"/>
            <p:cNvSpPr/>
            <p:nvPr/>
          </p:nvSpPr>
          <p:spPr>
            <a:xfrm>
              <a:off x="76119" y="2860245"/>
              <a:ext cx="3210551" cy="766023"/>
            </a:xfrm>
            <a:prstGeom prst="rect">
              <a:avLst/>
            </a:prstGeom>
            <a:solidFill>
              <a:srgbClr val="83D3D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Virtualization</a:t>
              </a:r>
            </a:p>
          </p:txBody>
        </p:sp>
        <p:sp>
          <p:nvSpPr>
            <p:cNvPr id="510" name="SaaS"/>
            <p:cNvSpPr/>
            <p:nvPr/>
          </p:nvSpPr>
          <p:spPr>
            <a:xfrm>
              <a:off x="0" y="7760829"/>
              <a:ext cx="3362791" cy="53347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2438337">
                <a:defRPr sz="2600">
                  <a:solidFill>
                    <a:srgbClr val="000000"/>
                  </a:solidFill>
                  <a:latin typeface="+mj-lt"/>
                  <a:ea typeface="+mj-ea"/>
                  <a:cs typeface="+mj-cs"/>
                  <a:sym typeface="Helvetica Neue"/>
                </a:defRPr>
              </a:lvl1pPr>
            </a:lstStyle>
            <a:p>
              <a:r>
                <a:rPr sz="2800" dirty="0"/>
                <a:t>SaaS</a:t>
              </a:r>
            </a:p>
          </p:txBody>
        </p:sp>
      </p:grpSp>
      <p:grpSp>
        <p:nvGrpSpPr>
          <p:cNvPr id="521" name="Group"/>
          <p:cNvGrpSpPr/>
          <p:nvPr/>
        </p:nvGrpSpPr>
        <p:grpSpPr>
          <a:xfrm>
            <a:off x="13741173" y="3968200"/>
            <a:ext cx="3362792" cy="8469449"/>
            <a:chOff x="0" y="0"/>
            <a:chExt cx="3362791" cy="8469448"/>
          </a:xfrm>
        </p:grpSpPr>
        <p:sp>
          <p:nvSpPr>
            <p:cNvPr id="512" name="Physical data center"/>
            <p:cNvSpPr/>
            <p:nvPr/>
          </p:nvSpPr>
          <p:spPr>
            <a:xfrm>
              <a:off x="76119" y="6648287"/>
              <a:ext cx="3210552"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dirty="0"/>
                <a:t>Physical data center</a:t>
              </a:r>
            </a:p>
          </p:txBody>
        </p:sp>
        <p:sp>
          <p:nvSpPr>
            <p:cNvPr id="513" name="Network"/>
            <p:cNvSpPr/>
            <p:nvPr/>
          </p:nvSpPr>
          <p:spPr>
            <a:xfrm>
              <a:off x="76119" y="5698533"/>
              <a:ext cx="3210552"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Network</a:t>
              </a:r>
            </a:p>
          </p:txBody>
        </p:sp>
        <p:sp>
          <p:nvSpPr>
            <p:cNvPr id="514" name="Storage"/>
            <p:cNvSpPr/>
            <p:nvPr/>
          </p:nvSpPr>
          <p:spPr>
            <a:xfrm>
              <a:off x="76119" y="4748776"/>
              <a:ext cx="3210552" cy="766024"/>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Storage</a:t>
              </a:r>
            </a:p>
          </p:txBody>
        </p:sp>
        <p:sp>
          <p:nvSpPr>
            <p:cNvPr id="515" name="Physical Server"/>
            <p:cNvSpPr/>
            <p:nvPr/>
          </p:nvSpPr>
          <p:spPr>
            <a:xfrm>
              <a:off x="76119" y="3799021"/>
              <a:ext cx="3210552"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Physical Server</a:t>
              </a:r>
            </a:p>
          </p:txBody>
        </p:sp>
        <p:sp>
          <p:nvSpPr>
            <p:cNvPr id="516" name="Operating System"/>
            <p:cNvSpPr/>
            <p:nvPr/>
          </p:nvSpPr>
          <p:spPr>
            <a:xfrm>
              <a:off x="76119" y="1899511"/>
              <a:ext cx="3210552"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Operating System</a:t>
              </a:r>
            </a:p>
          </p:txBody>
        </p:sp>
        <p:sp>
          <p:nvSpPr>
            <p:cNvPr id="517" name="Middleware"/>
            <p:cNvSpPr/>
            <p:nvPr/>
          </p:nvSpPr>
          <p:spPr>
            <a:xfrm>
              <a:off x="76119" y="949755"/>
              <a:ext cx="3210552"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Middleware</a:t>
              </a:r>
            </a:p>
          </p:txBody>
        </p:sp>
        <p:sp>
          <p:nvSpPr>
            <p:cNvPr id="518" name="Application"/>
            <p:cNvSpPr/>
            <p:nvPr/>
          </p:nvSpPr>
          <p:spPr>
            <a:xfrm>
              <a:off x="76119" y="0"/>
              <a:ext cx="3210552"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Application</a:t>
              </a:r>
            </a:p>
          </p:txBody>
        </p:sp>
        <p:sp>
          <p:nvSpPr>
            <p:cNvPr id="519" name="Traditional, on-premises computing"/>
            <p:cNvSpPr/>
            <p:nvPr/>
          </p:nvSpPr>
          <p:spPr>
            <a:xfrm>
              <a:off x="0" y="7505081"/>
              <a:ext cx="3362791" cy="96436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2438337">
                <a:defRPr sz="2600">
                  <a:solidFill>
                    <a:srgbClr val="000000"/>
                  </a:solidFill>
                  <a:latin typeface="+mj-lt"/>
                  <a:ea typeface="+mj-ea"/>
                  <a:cs typeface="+mj-cs"/>
                  <a:sym typeface="Helvetica Neue"/>
                </a:defRPr>
              </a:lvl1pPr>
            </a:lstStyle>
            <a:p>
              <a:r>
                <a:rPr sz="2800" dirty="0"/>
                <a:t>Traditional, on-premises computing</a:t>
              </a:r>
            </a:p>
          </p:txBody>
        </p:sp>
        <p:sp>
          <p:nvSpPr>
            <p:cNvPr id="520" name="Virtualization"/>
            <p:cNvSpPr/>
            <p:nvPr/>
          </p:nvSpPr>
          <p:spPr>
            <a:xfrm>
              <a:off x="76119" y="2849266"/>
              <a:ext cx="3210552" cy="766023"/>
            </a:xfrm>
            <a:prstGeom prst="rect">
              <a:avLst/>
            </a:prstGeom>
            <a:solidFill>
              <a:srgbClr val="DEA983"/>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7">
                <a:defRPr>
                  <a:solidFill>
                    <a:srgbClr val="000000"/>
                  </a:solidFill>
                  <a:latin typeface="+mj-lt"/>
                  <a:ea typeface="+mj-ea"/>
                  <a:cs typeface="+mj-cs"/>
                  <a:sym typeface="Helvetica Neue"/>
                </a:defRPr>
              </a:lvl1pPr>
            </a:lstStyle>
            <a:p>
              <a:r>
                <a:rPr sz="2800"/>
                <a:t>Virtualization</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0" name="Continuous Integration in Practice"/>
          <p:cNvSpPr txBox="1">
            <a:spLocks noGrp="1"/>
          </p:cNvSpPr>
          <p:nvPr>
            <p:ph type="title"/>
          </p:nvPr>
        </p:nvSpPr>
        <p:spPr>
          <a:prstGeom prst="rect">
            <a:avLst/>
          </a:prstGeom>
        </p:spPr>
        <p:txBody>
          <a:bodyPr/>
          <a:lstStyle/>
          <a:p>
            <a:r>
              <a:rPr dirty="0"/>
              <a:t>CI in practice</a:t>
            </a:r>
            <a:r>
              <a:rPr lang="en-US" dirty="0"/>
              <a:t> at Google</a:t>
            </a:r>
            <a:endParaRPr dirty="0"/>
          </a:p>
        </p:txBody>
      </p:sp>
      <p:sp>
        <p:nvSpPr>
          <p:cNvPr id="171" name="Large scale example: Google TAP"/>
          <p:cNvSpPr txBox="1">
            <a:spLocks noGrp="1"/>
          </p:cNvSpPr>
          <p:nvPr>
            <p:ph type="body" idx="1"/>
          </p:nvPr>
        </p:nvSpPr>
        <p:spPr>
          <a:prstGeom prst="rect">
            <a:avLst/>
          </a:prstGeom>
        </p:spPr>
        <p:txBody>
          <a:bodyPr/>
          <a:lstStyle/>
          <a:p>
            <a:r>
              <a:rPr dirty="0"/>
              <a:t>Large scale example: Google TAP</a:t>
            </a:r>
          </a:p>
          <a:p>
            <a:pPr lvl="1">
              <a:buFont typeface="Arial" panose="020B0604020202020204" pitchFamily="34" charset="0"/>
              <a:buChar char="•"/>
            </a:pPr>
            <a:r>
              <a:rPr sz="4400" dirty="0"/>
              <a:t>50,000 unique changes per-day, 4 billion test cases per-day</a:t>
            </a:r>
          </a:p>
          <a:p>
            <a:pPr lvl="1">
              <a:buFont typeface="Arial" panose="020B0604020202020204" pitchFamily="34" charset="0"/>
              <a:buChar char="•"/>
            </a:pPr>
            <a:r>
              <a:rPr sz="4400" dirty="0"/>
              <a:t>Pre-submit optimization: run fast tests for each individual change (before code review). </a:t>
            </a:r>
            <a:br>
              <a:rPr sz="4400" dirty="0"/>
            </a:br>
            <a:r>
              <a:rPr sz="4400" dirty="0"/>
              <a:t>Block merge if they fail.</a:t>
            </a:r>
          </a:p>
          <a:p>
            <a:pPr lvl="1">
              <a:buFont typeface="Arial" panose="020B0604020202020204" pitchFamily="34" charset="0"/>
              <a:buChar char="•"/>
            </a:pPr>
            <a:r>
              <a:rPr sz="4400" dirty="0"/>
              <a:t>Then: run all affected tests; “build cop” monitors and acts immediately to roll-back or fix</a:t>
            </a:r>
          </a:p>
          <a:p>
            <a:pPr lvl="1">
              <a:buFont typeface="Arial" panose="020B0604020202020204" pitchFamily="34" charset="0"/>
              <a:buChar char="•"/>
            </a:pPr>
            <a:r>
              <a:rPr sz="4400" dirty="0"/>
              <a:t>Build cop monitors integration test runs</a:t>
            </a:r>
          </a:p>
          <a:p>
            <a:pPr lvl="1">
              <a:buFont typeface="Arial" panose="020B0604020202020204" pitchFamily="34" charset="0"/>
              <a:buChar char="•"/>
            </a:pPr>
            <a:r>
              <a:rPr sz="4400" dirty="0"/>
              <a:t>Average wait time to submit a change: 11 minutes</a:t>
            </a:r>
          </a:p>
        </p:txBody>
      </p:sp>
      <p:sp>
        <p:nvSpPr>
          <p:cNvPr id="172" name="“Software Engineering at Google: Lessons Learned from Programming Over Time,” Wright, Winters and Manshreck, 2020 (O’Reilly)"/>
          <p:cNvSpPr txBox="1"/>
          <p:nvPr/>
        </p:nvSpPr>
        <p:spPr>
          <a:xfrm>
            <a:off x="3996612" y="12795099"/>
            <a:ext cx="16390774" cy="411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2438337">
              <a:defRPr sz="2200">
                <a:solidFill>
                  <a:srgbClr val="5E5E5E"/>
                </a:solidFill>
                <a:latin typeface="Helvetica Neue"/>
                <a:ea typeface="Helvetica Neue"/>
                <a:cs typeface="Helvetica Neue"/>
                <a:sym typeface="Helvetica Neue"/>
              </a:defRPr>
            </a:lvl1pPr>
          </a:lstStyle>
          <a:p>
            <a:r>
              <a:t>“Software Engineering at Google: Lessons Learned from Programming Over Time,” Wright, Winters and Manshreck, 2020 (O’Reilly)</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hallenges and Solutions for Repeatable Builds"/>
          <p:cNvSpPr txBox="1">
            <a:spLocks noGrp="1"/>
          </p:cNvSpPr>
          <p:nvPr>
            <p:ph type="title"/>
          </p:nvPr>
        </p:nvSpPr>
        <p:spPr>
          <a:prstGeom prst="rect">
            <a:avLst/>
          </a:prstGeom>
        </p:spPr>
        <p:txBody>
          <a:bodyPr>
            <a:normAutofit/>
          </a:bodyPr>
          <a:lstStyle>
            <a:lvl1pPr defTabSz="2267653">
              <a:defRPr sz="7905" spc="-158"/>
            </a:lvl1pPr>
          </a:lstStyle>
          <a:p>
            <a:r>
              <a:rPr sz="7200" dirty="0"/>
              <a:t>Challenges and Solutions for Repeatable Builds</a:t>
            </a:r>
          </a:p>
        </p:txBody>
      </p:sp>
      <p:sp>
        <p:nvSpPr>
          <p:cNvPr id="342" name="Body Level On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481263" indent="-481263">
              <a:buSzPct val="100000"/>
            </a:pPr>
            <a:r>
              <a:rPr dirty="0"/>
              <a:t>Which commands to run to produce an executable? (build systems)</a:t>
            </a:r>
          </a:p>
          <a:p>
            <a:pPr marL="481263" indent="-481263">
              <a:buSzPct val="100000"/>
            </a:pPr>
            <a:r>
              <a:rPr dirty="0"/>
              <a:t>How to link third-party libraries? (dependency managers)</a:t>
            </a:r>
          </a:p>
          <a:p>
            <a:pPr marL="481263" indent="-481263">
              <a:buSzPct val="100000"/>
            </a:pPr>
            <a:r>
              <a:rPr dirty="0"/>
              <a:t>How to specify system-level software requirements? (containers)</a:t>
            </a:r>
          </a:p>
          <a:p>
            <a:pPr marL="481263" indent="-481263">
              <a:buSzPct val="100000"/>
            </a:pPr>
            <a:r>
              <a:rPr dirty="0"/>
              <a:t>How to specify infrastructure requirements? (Infrastructure as code)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Dependency Managers Organize External Dependencies"/>
          <p:cNvSpPr txBox="1">
            <a:spLocks noGrp="1"/>
          </p:cNvSpPr>
          <p:nvPr>
            <p:ph type="title"/>
          </p:nvPr>
        </p:nvSpPr>
        <p:spPr>
          <a:prstGeom prst="rect">
            <a:avLst/>
          </a:prstGeom>
        </p:spPr>
        <p:txBody>
          <a:bodyPr>
            <a:normAutofit/>
          </a:bodyPr>
          <a:lstStyle>
            <a:lvl1pPr defTabSz="1901902">
              <a:defRPr sz="6629" spc="-132"/>
            </a:lvl1pPr>
          </a:lstStyle>
          <a:p>
            <a:r>
              <a:rPr sz="7200" dirty="0"/>
              <a:t>Dependency Managers Organize External Dependencies</a:t>
            </a:r>
          </a:p>
        </p:txBody>
      </p:sp>
      <p:sp>
        <p:nvSpPr>
          <p:cNvPr id="356" name="Body Level One…"/>
          <p:cNvSpPr txBox="1">
            <a:spLocks noGrp="1"/>
          </p:cNvSpPr>
          <p:nvPr>
            <p:ph idx="1"/>
          </p:nvPr>
        </p:nvSpPr>
        <p:spPr>
          <a:xfrm>
            <a:off x="1676400" y="3000320"/>
            <a:ext cx="21031200" cy="87026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dirty="0"/>
              <a:t>Addresses this problem: “Before you compile this code, install commons-lang from the Apache website”</a:t>
            </a:r>
          </a:p>
          <a:p>
            <a:r>
              <a:rPr dirty="0"/>
              <a:t>Declare a dependency using coordinates (unique ID of a package plus version)</a:t>
            </a:r>
          </a:p>
          <a:p>
            <a:r>
              <a:rPr dirty="0"/>
              <a:t>Packages are archived in common repositories; fetched/linked by dependency manager</a:t>
            </a:r>
          </a:p>
          <a:p>
            <a:r>
              <a:rPr dirty="0"/>
              <a:t>Dependency managers handle transitive dependencies 🐉</a:t>
            </a:r>
          </a:p>
          <a:p>
            <a:r>
              <a:rPr dirty="0"/>
              <a:t>Examples: Maven, NPM, pip, cargo, apt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pecify and Depend on Package Versions with Care"/>
          <p:cNvSpPr txBox="1">
            <a:spLocks noGrp="1"/>
          </p:cNvSpPr>
          <p:nvPr>
            <p:ph type="title"/>
          </p:nvPr>
        </p:nvSpPr>
        <p:spPr>
          <a:prstGeom prst="rect">
            <a:avLst/>
          </a:prstGeom>
        </p:spPr>
        <p:txBody>
          <a:bodyPr>
            <a:normAutofit/>
          </a:bodyPr>
          <a:lstStyle>
            <a:lvl1pPr defTabSz="2072586">
              <a:defRPr sz="7225" spc="-144"/>
            </a:lvl1pPr>
          </a:lstStyle>
          <a:p>
            <a:r>
              <a:rPr sz="7200" dirty="0"/>
              <a:t>Specify and Depend on Package Versions with Care</a:t>
            </a:r>
          </a:p>
        </p:txBody>
      </p:sp>
      <p:sp>
        <p:nvSpPr>
          <p:cNvPr id="359" name="Semantic Versioning is Often Expected"/>
          <p:cNvSpPr txBox="1">
            <a:spLocks noGrp="1"/>
          </p:cNvSpPr>
          <p:nvPr>
            <p:ph idx="1"/>
          </p:nvPr>
        </p:nvSpPr>
        <p:spPr>
          <a:prstGeom prst="rect">
            <a:avLst/>
          </a:prstGeom>
        </p:spPr>
        <p:txBody>
          <a:bodyPr>
            <a:normAutofit/>
          </a:bodyPr>
          <a:lstStyle/>
          <a:p>
            <a:r>
              <a:rPr u="sng" dirty="0">
                <a:solidFill>
                  <a:srgbClr val="0000FF"/>
                </a:solidFill>
                <a:uFill>
                  <a:solidFill>
                    <a:srgbClr val="0000FF"/>
                  </a:solidFill>
                </a:uFill>
                <a:hlinkClick r:id="rId3"/>
              </a:rPr>
              <a:t>Semantic Versioning</a:t>
            </a:r>
            <a:r>
              <a:rPr dirty="0"/>
              <a:t> is </a:t>
            </a:r>
            <a:r>
              <a:rPr lang="en-US" dirty="0"/>
              <a:t>o</a:t>
            </a:r>
            <a:r>
              <a:rPr dirty="0"/>
              <a:t>ften </a:t>
            </a:r>
            <a:r>
              <a:rPr lang="en-US" dirty="0"/>
              <a:t>e</a:t>
            </a:r>
            <a:r>
              <a:rPr dirty="0"/>
              <a:t>xpected</a:t>
            </a:r>
            <a:r>
              <a:rPr lang="en-US" dirty="0"/>
              <a:t>:</a:t>
            </a:r>
          </a:p>
          <a:p>
            <a:pPr lvl="1"/>
            <a:r>
              <a:rPr lang="en-US" dirty="0"/>
              <a:t>Library maintainers expected to indicate breaking changes with version numbers</a:t>
            </a:r>
          </a:p>
          <a:p>
            <a:pPr lvl="1"/>
            <a:r>
              <a:rPr lang="en-US" dirty="0"/>
              <a:t>Dependency consumers can specify constraints on versions (e.g. accept 2.0.x)</a:t>
            </a:r>
          </a:p>
          <a:p>
            <a:endParaRPr dirty="0"/>
          </a:p>
        </p:txBody>
      </p:sp>
      <p:pic>
        <p:nvPicPr>
          <p:cNvPr id="361" name="Image" descr="Image"/>
          <p:cNvPicPr>
            <a:picLocks noChangeAspect="1"/>
          </p:cNvPicPr>
          <p:nvPr/>
        </p:nvPicPr>
        <p:blipFill>
          <a:blip r:embed="rId4"/>
          <a:stretch>
            <a:fillRect/>
          </a:stretch>
        </p:blipFill>
        <p:spPr>
          <a:xfrm>
            <a:off x="12990157" y="6857999"/>
            <a:ext cx="10919138" cy="6093001"/>
          </a:xfrm>
          <a:prstGeom prst="rect">
            <a:avLst/>
          </a:prstGeom>
          <a:ln w="12700">
            <a:miter lim="400000"/>
          </a:ln>
          <a:effectLst>
            <a:outerShdw blurRad="254000" dist="127000" dir="16200000" rotWithShape="0">
              <a:srgbClr val="000000">
                <a:alpha val="70000"/>
              </a:srgbClr>
            </a:outerShdw>
          </a:effectLst>
        </p:spPr>
      </p:pic>
      <p:pic>
        <p:nvPicPr>
          <p:cNvPr id="362" name="Image" descr="Image"/>
          <p:cNvPicPr>
            <a:picLocks noChangeAspect="1"/>
          </p:cNvPicPr>
          <p:nvPr/>
        </p:nvPicPr>
        <p:blipFill>
          <a:blip r:embed="rId5"/>
          <a:stretch>
            <a:fillRect/>
          </a:stretch>
        </p:blipFill>
        <p:spPr>
          <a:xfrm>
            <a:off x="2619398" y="7883490"/>
            <a:ext cx="7020328" cy="5272129"/>
          </a:xfrm>
          <a:prstGeom prst="rect">
            <a:avLst/>
          </a:prstGeom>
          <a:ln w="12700">
            <a:miter lim="400000"/>
          </a:ln>
        </p:spPr>
      </p:pic>
      <p:sp>
        <p:nvSpPr>
          <p:cNvPr id="363" name="Distribution of dependencies of all packages in NPM over time (2023, Pinckney et al)"/>
          <p:cNvSpPr txBox="1"/>
          <p:nvPr/>
        </p:nvSpPr>
        <p:spPr>
          <a:xfrm>
            <a:off x="362918" y="12951001"/>
            <a:ext cx="11533288"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Distribution of dependencies of all packages in NPM over time (2023, Pinckney et 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Build Systems Orchestrate Software Engineering Tasks"/>
          <p:cNvSpPr txBox="1">
            <a:spLocks noGrp="1"/>
          </p:cNvSpPr>
          <p:nvPr>
            <p:ph type="title"/>
          </p:nvPr>
        </p:nvSpPr>
        <p:spPr>
          <a:prstGeom prst="rect">
            <a:avLst/>
          </a:prstGeom>
        </p:spPr>
        <p:txBody>
          <a:bodyPr>
            <a:normAutofit/>
          </a:bodyPr>
          <a:lstStyle>
            <a:lvl1pPr defTabSz="1950669">
              <a:defRPr sz="6800" spc="-136"/>
            </a:lvl1pPr>
          </a:lstStyle>
          <a:p>
            <a:r>
              <a:rPr sz="7200" dirty="0"/>
              <a:t>Build Systems Orchestrate Software Engineering Tasks</a:t>
            </a:r>
          </a:p>
        </p:txBody>
      </p:sp>
      <p:sp>
        <p:nvSpPr>
          <p:cNvPr id="351" name="“Orchestrate” -&gt; Execute in the right order, ideally with concurrency"/>
          <p:cNvSpPr txBox="1">
            <a:spLocks noGrp="1"/>
          </p:cNvSpPr>
          <p:nvPr>
            <p:ph idx="1"/>
          </p:nvPr>
        </p:nvSpPr>
        <p:spPr>
          <a:xfrm>
            <a:off x="1676399" y="3000319"/>
            <a:ext cx="18763129" cy="9021351"/>
          </a:xfrm>
          <a:prstGeom prst="rect">
            <a:avLst/>
          </a:prstGeom>
        </p:spPr>
        <p:txBody>
          <a:bodyPr>
            <a:normAutofit/>
          </a:bodyPr>
          <a:lstStyle>
            <a:lvl1pPr defTabSz="792479">
              <a:defRPr sz="5280"/>
            </a:lvl1pPr>
          </a:lstStyle>
          <a:p>
            <a:r>
              <a:rPr sz="5400" dirty="0"/>
              <a:t>“Orchestrate” -&gt; Execute in the right order, ideally with concurrency</a:t>
            </a:r>
            <a:r>
              <a:rPr lang="en-US" sz="5400" dirty="0"/>
              <a:t>, example tasks:</a:t>
            </a:r>
          </a:p>
          <a:p>
            <a:pPr lvl="1"/>
            <a:r>
              <a:rPr lang="en-US" sz="5400" dirty="0"/>
              <a:t>Installing dependencies</a:t>
            </a:r>
          </a:p>
          <a:p>
            <a:pPr lvl="1"/>
            <a:r>
              <a:rPr lang="en-US" sz="5400" dirty="0"/>
              <a:t>Compiling the code</a:t>
            </a:r>
          </a:p>
          <a:p>
            <a:pPr lvl="1"/>
            <a:r>
              <a:rPr lang="en-US" sz="5400" dirty="0"/>
              <a:t>Running static analysis</a:t>
            </a:r>
          </a:p>
          <a:p>
            <a:pPr lvl="1"/>
            <a:r>
              <a:rPr lang="en-US" sz="5400" dirty="0"/>
              <a:t>Generating documentation</a:t>
            </a:r>
          </a:p>
          <a:p>
            <a:pPr lvl="1"/>
            <a:r>
              <a:rPr lang="en-US" sz="5400" dirty="0"/>
              <a:t>Running tests</a:t>
            </a:r>
          </a:p>
          <a:p>
            <a:pPr lvl="1"/>
            <a:r>
              <a:rPr lang="en-US" sz="5400" dirty="0"/>
              <a:t>Creating artifacts for customers</a:t>
            </a:r>
          </a:p>
          <a:p>
            <a:pPr lvl="1"/>
            <a:r>
              <a:rPr lang="en-US" sz="5400" dirty="0"/>
              <a:t>Deploying Code</a:t>
            </a:r>
          </a:p>
          <a:p>
            <a:r>
              <a:rPr lang="en-US" sz="5400" dirty="0"/>
              <a:t>Example build systems: </a:t>
            </a:r>
            <a:r>
              <a:rPr lang="en-US" sz="5400" dirty="0" err="1"/>
              <a:t>xMake</a:t>
            </a:r>
            <a:r>
              <a:rPr lang="en-US" sz="5400" dirty="0"/>
              <a:t>, ant, maven, </a:t>
            </a:r>
            <a:r>
              <a:rPr lang="en-US" sz="5400" dirty="0" err="1"/>
              <a:t>gradle</a:t>
            </a:r>
            <a:r>
              <a:rPr lang="en-US" sz="5400" dirty="0"/>
              <a:t>, </a:t>
            </a:r>
            <a:r>
              <a:rPr lang="en-US" sz="5400" dirty="0" err="1"/>
              <a:t>npm</a:t>
            </a:r>
            <a:r>
              <a:rPr lang="en-US" sz="5400"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rPr dirty="0"/>
              <a:t>Continuous Delivery</a:t>
            </a:r>
          </a:p>
        </p:txBody>
      </p:sp>
      <p:sp>
        <p:nvSpPr>
          <p:cNvPr id="265" name="“Faster is safer”: Key values of continuous delivery"/>
          <p:cNvSpPr txBox="1">
            <a:spLocks noGrp="1"/>
          </p:cNvSpPr>
          <p:nvPr>
            <p:ph type="body" idx="1"/>
          </p:nvPr>
        </p:nvSpPr>
        <p:spPr>
          <a:prstGeom prst="rect">
            <a:avLst/>
          </a:prstGeom>
        </p:spPr>
        <p:txBody>
          <a:bodyPr/>
          <a:lstStyle/>
          <a:p>
            <a:r>
              <a:rPr dirty="0"/>
              <a:t>“Faster is safer”: Key values of continuous delivery</a:t>
            </a:r>
          </a:p>
          <a:p>
            <a:pPr lvl="1">
              <a:buFont typeface="Arial" panose="020B0604020202020204" pitchFamily="34" charset="0"/>
              <a:buChar char="•"/>
            </a:pPr>
            <a:r>
              <a:rPr sz="4400" dirty="0"/>
              <a:t>Release frequently, in small batches</a:t>
            </a:r>
          </a:p>
          <a:p>
            <a:pPr lvl="1">
              <a:buFont typeface="Arial" panose="020B0604020202020204" pitchFamily="34" charset="0"/>
              <a:buChar char="•"/>
            </a:pPr>
            <a:r>
              <a:rPr sz="4400" dirty="0"/>
              <a:t>Maintain key performance indicators to evaluate the impact of updates</a:t>
            </a:r>
          </a:p>
          <a:p>
            <a:pPr lvl="1">
              <a:buFont typeface="Arial" panose="020B0604020202020204" pitchFamily="34" charset="0"/>
              <a:buChar char="•"/>
            </a:pPr>
            <a:r>
              <a:rPr sz="4400" dirty="0"/>
              <a:t>Phase roll-outs</a:t>
            </a:r>
          </a:p>
          <a:p>
            <a:pPr lvl="1">
              <a:buFont typeface="Arial" panose="020B0604020202020204" pitchFamily="34" charset="0"/>
              <a:buChar char="•"/>
            </a:pPr>
            <a:r>
              <a:rPr sz="4400" dirty="0"/>
              <a:t>Evaluate business impact of new features</a:t>
            </a:r>
          </a:p>
        </p:txBody>
      </p:sp>
      <p:pic>
        <p:nvPicPr>
          <p:cNvPr id="4" name="Picture 3">
            <a:extLst>
              <a:ext uri="{FF2B5EF4-FFF2-40B4-BE49-F238E27FC236}">
                <a16:creationId xmlns:a16="http://schemas.microsoft.com/office/drawing/2014/main" id="{24B59817-0EFB-CA3E-25B1-FDB0E4437AA5}"/>
              </a:ext>
            </a:extLst>
          </p:cNvPr>
          <p:cNvPicPr>
            <a:picLocks noChangeAspect="1"/>
          </p:cNvPicPr>
          <p:nvPr/>
        </p:nvPicPr>
        <p:blipFill>
          <a:blip r:embed="rId3"/>
          <a:stretch>
            <a:fillRect/>
          </a:stretch>
        </p:blipFill>
        <p:spPr>
          <a:xfrm>
            <a:off x="4130212" y="6100762"/>
            <a:ext cx="15224588" cy="7453878"/>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xfrm>
            <a:off x="326599" y="-444605"/>
            <a:ext cx="23730801" cy="2651128"/>
          </a:xfrm>
          <a:prstGeom prst="rect">
            <a:avLst/>
          </a:prstGeom>
        </p:spPr>
        <p:txBody>
          <a:bodyPr/>
          <a:lstStyle/>
          <a:p>
            <a:r>
              <a:rPr lang="en-US" dirty="0"/>
              <a:t>Motivating scenario: Failed Deployment at Knight Capital</a:t>
            </a:r>
            <a:endParaRPr dirty="0"/>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15482651" y="3987289"/>
            <a:ext cx="8682109" cy="5353967"/>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161501" y="2206523"/>
            <a:ext cx="13994658" cy="8915498"/>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11377631" y="9597045"/>
            <a:ext cx="12844868" cy="3616326"/>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800">
                <a:solidFill>
                  <a:srgbClr val="333333"/>
                </a:solidFill>
              </a:defRPr>
            </a:lvl1pPr>
          </a:lstStyle>
          <a:p>
            <a:r>
              <a:rPr dirty="0"/>
              <a:t>“In the week before go-live, a Knight engineer manually deployed the new RLP code in SMARS to its 8 servers. However, he made a mistake and did not copy the new code to one of the servers. 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12089608" y="13262732"/>
            <a:ext cx="11053929" cy="43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a:hlinkClick r:id="rId5"/>
              </a:rPr>
              <a:t>https://www.henricodolfing.com/2019/06/project-failure-case-study-knight-capital.html</a:t>
            </a:r>
            <a:r>
              <a:rPr u="none">
                <a:solidFill>
                  <a:srgbClr val="000000"/>
                </a:solidFill>
                <a:uFillTx/>
              </a:rPr>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normAutofit/>
          </a:bodyPr>
          <a:lstStyle>
            <a:lvl1pPr defTabSz="2340804">
              <a:defRPr sz="8100" spc="-200"/>
            </a:lvl1pPr>
          </a:lstStyle>
          <a:p>
            <a:r>
              <a:rPr sz="7200" dirty="0"/>
              <a:t>What could Knight capital have done better?</a:t>
            </a:r>
          </a:p>
        </p:txBody>
      </p:sp>
      <p:sp>
        <p:nvSpPr>
          <p:cNvPr id="483" name="Slide Subtitle"/>
          <p:cNvSpPr txBox="1">
            <a:spLocks noGrp="1"/>
          </p:cNvSpPr>
          <p:nvPr>
            <p:ph idx="1"/>
          </p:nvPr>
        </p:nvSpPr>
        <p:spPr>
          <a:prstGeom prst="rect">
            <a:avLst/>
          </a:prstGeom>
        </p:spPr>
        <p:txBody>
          <a:bodyPr/>
          <a:lstStyle/>
          <a:p>
            <a:r>
              <a:rPr dirty="0"/>
              <a:t>Use capture/replay testing instead of driving market conditions in a test</a:t>
            </a:r>
          </a:p>
          <a:p>
            <a:r>
              <a:rPr dirty="0"/>
              <a:t>Avoid including “test” code in production deployments</a:t>
            </a:r>
          </a:p>
          <a:p>
            <a:r>
              <a:rPr dirty="0"/>
              <a:t>Automate deployments</a:t>
            </a:r>
          </a:p>
          <a:p>
            <a:r>
              <a:rPr dirty="0"/>
              <a:t>Define and monitor risk-based KPIs</a:t>
            </a:r>
          </a:p>
          <a:p>
            <a:r>
              <a:rPr dirty="0"/>
              <a:t>Create checklists for responding to incidents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lease Pipelines"/>
          <p:cNvSpPr txBox="1">
            <a:spLocks noGrp="1"/>
          </p:cNvSpPr>
          <p:nvPr>
            <p:ph type="title"/>
          </p:nvPr>
        </p:nvSpPr>
        <p:spPr>
          <a:prstGeom prst="rect">
            <a:avLst/>
          </a:prstGeom>
        </p:spPr>
        <p:txBody>
          <a:bodyPr>
            <a:normAutofit/>
          </a:bodyPr>
          <a:lstStyle>
            <a:lvl1pPr>
              <a:defRPr spc="-200"/>
            </a:lvl1pPr>
          </a:lstStyle>
          <a:p>
            <a:r>
              <a:rPr dirty="0"/>
              <a:t>Continuous Delivery </a:t>
            </a:r>
            <a:r>
              <a:rPr lang="en-US" dirty="0"/>
              <a:t>!= Immediate Delivery</a:t>
            </a:r>
            <a:endParaRPr dirty="0"/>
          </a:p>
        </p:txBody>
      </p:sp>
      <p:sp>
        <p:nvSpPr>
          <p:cNvPr id="364" name="Even if you are deploying every day, you still have some latency…"/>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Even if you are deploying every day (“continuously”), you still have some latency</a:t>
            </a:r>
          </a:p>
          <a:p>
            <a:r>
              <a:t>A new feature I develop today won't be released today</a:t>
            </a:r>
          </a:p>
          <a:p>
            <a:r>
              <a:t>But, a new feature I develop today can begin the </a:t>
            </a:r>
            <a:r>
              <a:rPr b="1"/>
              <a:t>release pipeline </a:t>
            </a:r>
            <a:r>
              <a:t>today (minimizes risk)</a:t>
            </a:r>
          </a:p>
          <a:p>
            <a:pPr>
              <a:defRPr b="1"/>
            </a:pPr>
            <a:r>
              <a:t>Release Engineer</a:t>
            </a:r>
            <a:r>
              <a:rPr b="0"/>
              <a:t>: gatekeeper who decides when something is ready to go out, oversees the actual deployment process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lstStyle/>
          <a:p>
            <a:r>
              <a:rPr lang="en-US" dirty="0"/>
              <a:t>Review: The Agile Model Reduces Risk by Embracing Change (~2000)</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p:txBody>
          <a:bodyPr>
            <a:normAutofit lnSpcReduction="10000"/>
          </a:bodyPr>
          <a:lstStyle/>
          <a:p>
            <a:r>
              <a:rPr lang="en-US" dirty="0"/>
              <a:t>The Waterfall philosophy: </a:t>
            </a:r>
          </a:p>
          <a:p>
            <a:pPr lvl="1"/>
            <a:r>
              <a:rPr lang="en-US" b="0" i="0" u="none" strike="noStrike" kern="1200" dirty="0">
                <a:solidFill>
                  <a:schemeClr val="tx1"/>
                </a:solidFill>
                <a:effectLst/>
                <a:latin typeface="+mn-lt"/>
                <a:ea typeface="+mn-ea"/>
                <a:cs typeface="+mn-cs"/>
              </a:rPr>
              <a:t>"The project is too large and complex, and it will take months (or years!) to plan, so once we come up with the plan, that plan can not change"</a:t>
            </a:r>
            <a:r>
              <a:rPr lang="en-US" dirty="0"/>
              <a:t> </a:t>
            </a:r>
          </a:p>
          <a:p>
            <a:pPr lvl="1"/>
            <a:r>
              <a:rPr lang="en-US" dirty="0"/>
              <a:t>Reduce risk by proceeding in stages</a:t>
            </a:r>
          </a:p>
          <a:p>
            <a:r>
              <a:rPr lang="en-US" dirty="0"/>
              <a:t>The Agile philosophy:</a:t>
            </a:r>
          </a:p>
          <a:p>
            <a:pPr lvl="1"/>
            <a:r>
              <a:rPr lang="en-US" sz="4800" kern="1200" dirty="0">
                <a:solidFill>
                  <a:schemeClr val="tx1"/>
                </a:solidFill>
                <a:latin typeface="+mn-lt"/>
                <a:ea typeface="+mn-ea"/>
                <a:cs typeface="+mn-cs"/>
              </a:rPr>
              <a:t>The project is too large and complex, it is unlikely that we will know exactly what we need right now, and to some extent, we are inventing something new. We think that as we make it, we will figure it out as we go”</a:t>
            </a:r>
          </a:p>
          <a:p>
            <a:pPr lvl="1"/>
            <a:r>
              <a:rPr lang="en-US" dirty="0"/>
              <a:t>Reduce risk by limiting time on any one stage; then reassess. (“time-boxing”)</a:t>
            </a:r>
          </a:p>
          <a:p>
            <a:pPr lvl="1"/>
            <a:endParaRPr lang="en-US" dirty="0"/>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F37917-FD3A-4669-9018-DA04BCDD3D75}" type="slidenum">
              <a:rPr lang="en-US" smtClean="0"/>
              <a:pPr/>
              <a:t>3</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9575800" y="1905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82880" tIns="91440" rIns="182880" bIns="91440" numCol="1" spcCol="0" rtlCol="0" fromWordArt="0" anchor="ctr" anchorCtr="0" forceAA="0" compatLnSpc="1">
            <a:prstTxWarp prst="textNoShape">
              <a:avLst/>
            </a:prstTxWarp>
            <a:noAutofit/>
          </a:bodyPr>
          <a:lstStyle/>
          <a:p>
            <a:pPr algn="l"/>
            <a:endParaRPr lang="en-US" sz="7200" dirty="0">
              <a:solidFill>
                <a:schemeClr val="tx1"/>
              </a:solidFill>
            </a:endParaRPr>
          </a:p>
        </p:txBody>
      </p:sp>
    </p:spTree>
    <p:extLst>
      <p:ext uri="{BB962C8B-B14F-4D97-AF65-F5344CB8AC3E}">
        <p14:creationId xmlns:p14="http://schemas.microsoft.com/office/powerpoint/2010/main" val="288527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rPr lang="en-US" dirty="0"/>
              <a:t>Split Deployments Mitigate Risk</a:t>
            </a:r>
            <a:endParaRPr dirty="0"/>
          </a:p>
        </p:txBody>
      </p:sp>
      <p:sp>
        <p:nvSpPr>
          <p:cNvPr id="270" name="Enabling Continuous Delivery"/>
          <p:cNvSpPr txBox="1">
            <a:spLocks noGrp="1"/>
          </p:cNvSpPr>
          <p:nvPr>
            <p:ph idx="1"/>
          </p:nvPr>
        </p:nvSpPr>
        <p:spPr>
          <a:xfrm>
            <a:off x="1676400" y="3000320"/>
            <a:ext cx="21031200" cy="5015920"/>
          </a:xfrm>
          <a:prstGeom prst="rect">
            <a:avLst/>
          </a:prstGeom>
        </p:spPr>
        <p:txBody>
          <a:bodyPr>
            <a:normAutofit lnSpcReduction="10000"/>
          </a:bodyPr>
          <a:lstStyle/>
          <a:p>
            <a:r>
              <a:rPr dirty="0"/>
              <a:t>Idea: Deploy to a complete production-like environment, but don't have </a:t>
            </a:r>
            <a:r>
              <a:rPr lang="en-US" dirty="0"/>
              <a:t>users </a:t>
            </a:r>
            <a:r>
              <a:rPr dirty="0"/>
              <a:t>use it</a:t>
            </a:r>
            <a:r>
              <a:rPr lang="en-US" dirty="0"/>
              <a:t>, collect preliminary feedback</a:t>
            </a:r>
          </a:p>
          <a:p>
            <a:r>
              <a:rPr lang="en-US" dirty="0"/>
              <a:t>Lower risk if a problem occurs in staging than in production</a:t>
            </a:r>
            <a:endParaRPr dirty="0"/>
          </a:p>
          <a:p>
            <a:r>
              <a:rPr dirty="0"/>
              <a:t>Examples:</a:t>
            </a:r>
          </a:p>
          <a:p>
            <a:pPr lvl="1">
              <a:buFont typeface="Arial" panose="020B0604020202020204" pitchFamily="34" charset="0"/>
              <a:buChar char="•"/>
            </a:pPr>
            <a:r>
              <a:rPr sz="4400" dirty="0"/>
              <a:t>“Eat your own dogfood”</a:t>
            </a:r>
          </a:p>
          <a:p>
            <a:pPr lvl="1">
              <a:buFont typeface="Arial" panose="020B0604020202020204" pitchFamily="34" charset="0"/>
              <a:buChar char="•"/>
            </a:pPr>
            <a:r>
              <a:rPr sz="4400" dirty="0"/>
              <a:t>Beta/Alpha testers</a:t>
            </a:r>
            <a:endParaRPr lang="en-US" sz="4400" dirty="0"/>
          </a:p>
        </p:txBody>
      </p:sp>
      <p:pic>
        <p:nvPicPr>
          <p:cNvPr id="2" name="Image" descr="Image">
            <a:extLst>
              <a:ext uri="{FF2B5EF4-FFF2-40B4-BE49-F238E27FC236}">
                <a16:creationId xmlns:a16="http://schemas.microsoft.com/office/drawing/2014/main" id="{07AF78D1-ACF7-DEDC-8120-DFCB3EAA40EC}"/>
              </a:ext>
            </a:extLst>
          </p:cNvPr>
          <p:cNvPicPr>
            <a:picLocks noChangeAspect="1"/>
          </p:cNvPicPr>
          <p:nvPr/>
        </p:nvPicPr>
        <p:blipFill>
          <a:blip r:embed="rId3"/>
          <a:stretch>
            <a:fillRect/>
          </a:stretch>
        </p:blipFill>
        <p:spPr>
          <a:xfrm>
            <a:off x="3714805" y="8016240"/>
            <a:ext cx="16954389" cy="6004086"/>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rPr lang="en-US" dirty="0"/>
              <a:t>Continuous Delivery Leverages Relies on Staging Environments</a:t>
            </a:r>
            <a:endParaRPr dirty="0"/>
          </a:p>
        </p:txBody>
      </p:sp>
      <p:grpSp>
        <p:nvGrpSpPr>
          <p:cNvPr id="278" name="Testing Environment"/>
          <p:cNvGrpSpPr/>
          <p:nvPr/>
        </p:nvGrpSpPr>
        <p:grpSpPr>
          <a:xfrm>
            <a:off x="3447840" y="7423424"/>
            <a:ext cx="2577810" cy="3170220"/>
            <a:chOff x="0" y="0"/>
            <a:chExt cx="2577809" cy="3170218"/>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algn="ctr" defTabSz="821529">
                <a:defRPr sz="3200">
                  <a:solidFill>
                    <a:srgbClr val="FFFFFF"/>
                  </a:solidFill>
                  <a:latin typeface="Helvetica Light"/>
                  <a:ea typeface="Helvetica Light"/>
                  <a:cs typeface="Helvetica Light"/>
                  <a:sym typeface="Helvetica Light"/>
                </a:defRPr>
              </a:pPr>
              <a:endParaRPr/>
            </a:p>
          </p:txBody>
        </p:sp>
        <p:sp>
          <p:nvSpPr>
            <p:cNvPr id="277" name="Testing Environment"/>
            <p:cNvSpPr txBox="1"/>
            <p:nvPr/>
          </p:nvSpPr>
          <p:spPr>
            <a:xfrm>
              <a:off x="0" y="0"/>
              <a:ext cx="2577810" cy="1108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5" tIns="71435" rIns="71435" bIns="71435"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t>Testing Environment</a:t>
              </a:r>
            </a:p>
          </p:txBody>
        </p:sp>
      </p:grpSp>
      <p:grpSp>
        <p:nvGrpSpPr>
          <p:cNvPr id="281" name="Staging Environment"/>
          <p:cNvGrpSpPr/>
          <p:nvPr/>
        </p:nvGrpSpPr>
        <p:grpSpPr>
          <a:xfrm>
            <a:off x="7293642" y="7423424"/>
            <a:ext cx="4150266" cy="3170220"/>
            <a:chOff x="0" y="0"/>
            <a:chExt cx="4150264" cy="3170218"/>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algn="ctr" defTabSz="821529">
                <a:defRPr sz="3200">
                  <a:solidFill>
                    <a:srgbClr val="FFFFFF"/>
                  </a:solidFill>
                  <a:latin typeface="Helvetica Light"/>
                  <a:ea typeface="Helvetica Light"/>
                  <a:cs typeface="Helvetica Light"/>
                  <a:sym typeface="Helvetica Light"/>
                </a:defRPr>
              </a:pPr>
              <a:endParaRPr/>
            </a:p>
          </p:txBody>
        </p:sp>
        <p:sp>
          <p:nvSpPr>
            <p:cNvPr id="280" name="Staging Environment"/>
            <p:cNvSpPr txBox="1"/>
            <p:nvPr/>
          </p:nvSpPr>
          <p:spPr>
            <a:xfrm>
              <a:off x="0" y="0"/>
              <a:ext cx="4150266" cy="6254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5" tIns="71435" rIns="71435" bIns="71435"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t>Staging Environment</a:t>
              </a:r>
            </a:p>
          </p:txBody>
        </p:sp>
      </p:grpSp>
      <p:grpSp>
        <p:nvGrpSpPr>
          <p:cNvPr id="284" name="Production Environment"/>
          <p:cNvGrpSpPr/>
          <p:nvPr/>
        </p:nvGrpSpPr>
        <p:grpSpPr>
          <a:xfrm>
            <a:off x="12269750" y="7423424"/>
            <a:ext cx="8256633" cy="3170220"/>
            <a:chOff x="0" y="0"/>
            <a:chExt cx="8256632" cy="3170218"/>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algn="ctr" defTabSz="821529">
                <a:defRPr sz="3200">
                  <a:solidFill>
                    <a:srgbClr val="FFFFFF"/>
                  </a:solidFill>
                  <a:latin typeface="Helvetica Light"/>
                  <a:ea typeface="Helvetica Light"/>
                  <a:cs typeface="Helvetica Light"/>
                  <a:sym typeface="Helvetica Light"/>
                </a:defRPr>
              </a:pPr>
              <a:endParaRPr/>
            </a:p>
          </p:txBody>
        </p:sp>
        <p:sp>
          <p:nvSpPr>
            <p:cNvPr id="283" name="Production Environment"/>
            <p:cNvSpPr txBox="1"/>
            <p:nvPr/>
          </p:nvSpPr>
          <p:spPr>
            <a:xfrm>
              <a:off x="-1" y="0"/>
              <a:ext cx="8256634" cy="6254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5" tIns="71435" rIns="71435" bIns="71435"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t>Production Environment</a:t>
              </a:r>
            </a:p>
          </p:txBody>
        </p:sp>
      </p:grpSp>
      <p:sp>
        <p:nvSpPr>
          <p:cNvPr id="285" name="Line"/>
          <p:cNvSpPr/>
          <p:nvPr/>
        </p:nvSpPr>
        <p:spPr>
          <a:xfrm>
            <a:off x="4736743" y="5578047"/>
            <a:ext cx="3" cy="176910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286" name="Beta/Dogfooding"/>
          <p:cNvSpPr txBox="1"/>
          <p:nvPr/>
        </p:nvSpPr>
        <p:spPr>
          <a:xfrm>
            <a:off x="7105136" y="4925273"/>
            <a:ext cx="4527277" cy="663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3400" b="1"/>
            </a:lvl1pPr>
          </a:lstStyle>
          <a:p>
            <a:r>
              <a:t>Beta/Dogfooding</a:t>
            </a:r>
          </a:p>
        </p:txBody>
      </p:sp>
      <p:sp>
        <p:nvSpPr>
          <p:cNvPr id="287" name="Line"/>
          <p:cNvSpPr/>
          <p:nvPr/>
        </p:nvSpPr>
        <p:spPr>
          <a:xfrm>
            <a:off x="16034862" y="5688595"/>
            <a:ext cx="3" cy="172662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288" name="User Requests"/>
          <p:cNvSpPr txBox="1"/>
          <p:nvPr/>
        </p:nvSpPr>
        <p:spPr>
          <a:xfrm>
            <a:off x="13771226" y="5077570"/>
            <a:ext cx="4527277" cy="663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3400" b="1"/>
            </a:lvl1pPr>
          </a:lstStyle>
          <a:p>
            <a:r>
              <a:t>User Requests</a:t>
            </a:r>
          </a:p>
        </p:txBody>
      </p:sp>
      <p:sp>
        <p:nvSpPr>
          <p:cNvPr id="289" name="Line"/>
          <p:cNvSpPr/>
          <p:nvPr/>
        </p:nvSpPr>
        <p:spPr>
          <a:xfrm>
            <a:off x="9368773" y="5712518"/>
            <a:ext cx="2" cy="1678784"/>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290" name="Developer Environments"/>
          <p:cNvSpPr txBox="1"/>
          <p:nvPr/>
        </p:nvSpPr>
        <p:spPr>
          <a:xfrm>
            <a:off x="2473106" y="4511035"/>
            <a:ext cx="4527277" cy="1184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3400" b="1"/>
            </a:lvl1pPr>
          </a:lstStyle>
          <a:p>
            <a:r>
              <a:t>Developer Environments</a:t>
            </a:r>
          </a:p>
        </p:txBody>
      </p:sp>
      <p:pic>
        <p:nvPicPr>
          <p:cNvPr id="291" name="Image" descr="Image"/>
          <p:cNvPicPr>
            <a:picLocks noChangeAspect="1"/>
          </p:cNvPicPr>
          <p:nvPr/>
        </p:nvPicPr>
        <p:blipFill>
          <a:blip r:embed="rId3"/>
          <a:stretch>
            <a:fillRect/>
          </a:stretch>
        </p:blipFill>
        <p:spPr>
          <a:xfrm>
            <a:off x="3524027" y="9129358"/>
            <a:ext cx="2425434" cy="252360"/>
          </a:xfrm>
          <a:prstGeom prst="rect">
            <a:avLst/>
          </a:prstGeom>
          <a:ln w="12700">
            <a:miter lim="400000"/>
          </a:ln>
        </p:spPr>
      </p:pic>
      <p:pic>
        <p:nvPicPr>
          <p:cNvPr id="292" name="Image" descr="Image"/>
          <p:cNvPicPr>
            <a:picLocks noChangeAspect="1"/>
          </p:cNvPicPr>
          <p:nvPr/>
        </p:nvPicPr>
        <p:blipFill>
          <a:blip r:embed="rId3"/>
          <a:stretch>
            <a:fillRect/>
          </a:stretch>
        </p:blipFill>
        <p:spPr>
          <a:xfrm>
            <a:off x="8156057" y="8334026"/>
            <a:ext cx="2425434" cy="252360"/>
          </a:xfrm>
          <a:prstGeom prst="rect">
            <a:avLst/>
          </a:prstGeom>
          <a:ln w="12700">
            <a:miter lim="400000"/>
          </a:ln>
        </p:spPr>
      </p:pic>
      <p:pic>
        <p:nvPicPr>
          <p:cNvPr id="293" name="Image" descr="Image"/>
          <p:cNvPicPr>
            <a:picLocks noChangeAspect="1"/>
          </p:cNvPicPr>
          <p:nvPr/>
        </p:nvPicPr>
        <p:blipFill>
          <a:blip r:embed="rId3"/>
          <a:stretch>
            <a:fillRect/>
          </a:stretch>
        </p:blipFill>
        <p:spPr>
          <a:xfrm>
            <a:off x="8156057" y="8864247"/>
            <a:ext cx="2425434" cy="252360"/>
          </a:xfrm>
          <a:prstGeom prst="rect">
            <a:avLst/>
          </a:prstGeom>
          <a:ln w="12700">
            <a:miter lim="400000"/>
          </a:ln>
        </p:spPr>
      </p:pic>
      <p:pic>
        <p:nvPicPr>
          <p:cNvPr id="294" name="Image" descr="Image"/>
          <p:cNvPicPr>
            <a:picLocks noChangeAspect="1"/>
          </p:cNvPicPr>
          <p:nvPr/>
        </p:nvPicPr>
        <p:blipFill>
          <a:blip r:embed="rId3"/>
          <a:stretch>
            <a:fillRect/>
          </a:stretch>
        </p:blipFill>
        <p:spPr>
          <a:xfrm>
            <a:off x="8156057" y="9394468"/>
            <a:ext cx="2425434" cy="252360"/>
          </a:xfrm>
          <a:prstGeom prst="rect">
            <a:avLst/>
          </a:prstGeom>
          <a:ln w="12700">
            <a:miter lim="400000"/>
          </a:ln>
        </p:spPr>
      </p:pic>
      <p:pic>
        <p:nvPicPr>
          <p:cNvPr id="295" name="Image" descr="Image"/>
          <p:cNvPicPr>
            <a:picLocks noChangeAspect="1"/>
          </p:cNvPicPr>
          <p:nvPr/>
        </p:nvPicPr>
        <p:blipFill>
          <a:blip r:embed="rId3"/>
          <a:stretch>
            <a:fillRect/>
          </a:stretch>
        </p:blipFill>
        <p:spPr>
          <a:xfrm>
            <a:off x="8156057" y="9924689"/>
            <a:ext cx="2425434" cy="252360"/>
          </a:xfrm>
          <a:prstGeom prst="rect">
            <a:avLst/>
          </a:prstGeom>
          <a:ln w="12700">
            <a:miter lim="400000"/>
          </a:ln>
        </p:spPr>
      </p:pic>
      <p:pic>
        <p:nvPicPr>
          <p:cNvPr id="296" name="Image" descr="Image"/>
          <p:cNvPicPr>
            <a:picLocks noChangeAspect="1"/>
          </p:cNvPicPr>
          <p:nvPr/>
        </p:nvPicPr>
        <p:blipFill>
          <a:blip r:embed="rId3"/>
          <a:stretch>
            <a:fillRect/>
          </a:stretch>
        </p:blipFill>
        <p:spPr>
          <a:xfrm>
            <a:off x="12476533" y="8334026"/>
            <a:ext cx="2425434" cy="252360"/>
          </a:xfrm>
          <a:prstGeom prst="rect">
            <a:avLst/>
          </a:prstGeom>
          <a:ln w="12700">
            <a:miter lim="400000"/>
          </a:ln>
        </p:spPr>
      </p:pic>
      <p:pic>
        <p:nvPicPr>
          <p:cNvPr id="297" name="Image" descr="Image"/>
          <p:cNvPicPr>
            <a:picLocks noChangeAspect="1"/>
          </p:cNvPicPr>
          <p:nvPr/>
        </p:nvPicPr>
        <p:blipFill>
          <a:blip r:embed="rId3"/>
          <a:stretch>
            <a:fillRect/>
          </a:stretch>
        </p:blipFill>
        <p:spPr>
          <a:xfrm>
            <a:off x="12476533" y="8864247"/>
            <a:ext cx="2425434" cy="252360"/>
          </a:xfrm>
          <a:prstGeom prst="rect">
            <a:avLst/>
          </a:prstGeom>
          <a:ln w="12700">
            <a:miter lim="400000"/>
          </a:ln>
        </p:spPr>
      </p:pic>
      <p:pic>
        <p:nvPicPr>
          <p:cNvPr id="298" name="Image" descr="Image"/>
          <p:cNvPicPr>
            <a:picLocks noChangeAspect="1"/>
          </p:cNvPicPr>
          <p:nvPr/>
        </p:nvPicPr>
        <p:blipFill>
          <a:blip r:embed="rId3"/>
          <a:stretch>
            <a:fillRect/>
          </a:stretch>
        </p:blipFill>
        <p:spPr>
          <a:xfrm>
            <a:off x="12476533" y="9394468"/>
            <a:ext cx="2425434" cy="252360"/>
          </a:xfrm>
          <a:prstGeom prst="rect">
            <a:avLst/>
          </a:prstGeom>
          <a:ln w="12700">
            <a:miter lim="400000"/>
          </a:ln>
        </p:spPr>
      </p:pic>
      <p:pic>
        <p:nvPicPr>
          <p:cNvPr id="299" name="Image" descr="Image"/>
          <p:cNvPicPr>
            <a:picLocks noChangeAspect="1"/>
          </p:cNvPicPr>
          <p:nvPr/>
        </p:nvPicPr>
        <p:blipFill>
          <a:blip r:embed="rId3"/>
          <a:stretch>
            <a:fillRect/>
          </a:stretch>
        </p:blipFill>
        <p:spPr>
          <a:xfrm>
            <a:off x="12476533" y="9924689"/>
            <a:ext cx="2425434" cy="252360"/>
          </a:xfrm>
          <a:prstGeom prst="rect">
            <a:avLst/>
          </a:prstGeom>
          <a:ln w="12700">
            <a:miter lim="400000"/>
          </a:ln>
        </p:spPr>
      </p:pic>
      <p:pic>
        <p:nvPicPr>
          <p:cNvPr id="300" name="Image" descr="Image"/>
          <p:cNvPicPr>
            <a:picLocks noChangeAspect="1"/>
          </p:cNvPicPr>
          <p:nvPr/>
        </p:nvPicPr>
        <p:blipFill>
          <a:blip r:embed="rId3"/>
          <a:stretch>
            <a:fillRect/>
          </a:stretch>
        </p:blipFill>
        <p:spPr>
          <a:xfrm>
            <a:off x="15110345" y="8334026"/>
            <a:ext cx="2425434" cy="252360"/>
          </a:xfrm>
          <a:prstGeom prst="rect">
            <a:avLst/>
          </a:prstGeom>
          <a:ln w="12700">
            <a:miter lim="400000"/>
          </a:ln>
        </p:spPr>
      </p:pic>
      <p:pic>
        <p:nvPicPr>
          <p:cNvPr id="301" name="Image" descr="Image"/>
          <p:cNvPicPr>
            <a:picLocks noChangeAspect="1"/>
          </p:cNvPicPr>
          <p:nvPr/>
        </p:nvPicPr>
        <p:blipFill>
          <a:blip r:embed="rId3"/>
          <a:stretch>
            <a:fillRect/>
          </a:stretch>
        </p:blipFill>
        <p:spPr>
          <a:xfrm>
            <a:off x="15110345" y="8864247"/>
            <a:ext cx="2425434" cy="252360"/>
          </a:xfrm>
          <a:prstGeom prst="rect">
            <a:avLst/>
          </a:prstGeom>
          <a:ln w="12700">
            <a:miter lim="400000"/>
          </a:ln>
        </p:spPr>
      </p:pic>
      <p:pic>
        <p:nvPicPr>
          <p:cNvPr id="302" name="Image" descr="Image"/>
          <p:cNvPicPr>
            <a:picLocks noChangeAspect="1"/>
          </p:cNvPicPr>
          <p:nvPr/>
        </p:nvPicPr>
        <p:blipFill>
          <a:blip r:embed="rId3"/>
          <a:stretch>
            <a:fillRect/>
          </a:stretch>
        </p:blipFill>
        <p:spPr>
          <a:xfrm>
            <a:off x="15110345" y="9394468"/>
            <a:ext cx="2425434" cy="252360"/>
          </a:xfrm>
          <a:prstGeom prst="rect">
            <a:avLst/>
          </a:prstGeom>
          <a:ln w="12700">
            <a:miter lim="400000"/>
          </a:ln>
        </p:spPr>
      </p:pic>
      <p:pic>
        <p:nvPicPr>
          <p:cNvPr id="303" name="Image" descr="Image"/>
          <p:cNvPicPr>
            <a:picLocks noChangeAspect="1"/>
          </p:cNvPicPr>
          <p:nvPr/>
        </p:nvPicPr>
        <p:blipFill>
          <a:blip r:embed="rId3"/>
          <a:stretch>
            <a:fillRect/>
          </a:stretch>
        </p:blipFill>
        <p:spPr>
          <a:xfrm>
            <a:off x="15110345" y="9924689"/>
            <a:ext cx="2425434" cy="252360"/>
          </a:xfrm>
          <a:prstGeom prst="rect">
            <a:avLst/>
          </a:prstGeom>
          <a:ln w="12700">
            <a:miter lim="400000"/>
          </a:ln>
        </p:spPr>
      </p:pic>
      <p:pic>
        <p:nvPicPr>
          <p:cNvPr id="304" name="Image" descr="Image"/>
          <p:cNvPicPr>
            <a:picLocks noChangeAspect="1"/>
          </p:cNvPicPr>
          <p:nvPr/>
        </p:nvPicPr>
        <p:blipFill>
          <a:blip r:embed="rId3"/>
          <a:stretch>
            <a:fillRect/>
          </a:stretch>
        </p:blipFill>
        <p:spPr>
          <a:xfrm>
            <a:off x="17744155" y="8334026"/>
            <a:ext cx="2425434" cy="252360"/>
          </a:xfrm>
          <a:prstGeom prst="rect">
            <a:avLst/>
          </a:prstGeom>
          <a:ln w="12700">
            <a:miter lim="400000"/>
          </a:ln>
        </p:spPr>
      </p:pic>
      <p:pic>
        <p:nvPicPr>
          <p:cNvPr id="305" name="Image" descr="Image"/>
          <p:cNvPicPr>
            <a:picLocks noChangeAspect="1"/>
          </p:cNvPicPr>
          <p:nvPr/>
        </p:nvPicPr>
        <p:blipFill>
          <a:blip r:embed="rId3"/>
          <a:stretch>
            <a:fillRect/>
          </a:stretch>
        </p:blipFill>
        <p:spPr>
          <a:xfrm>
            <a:off x="17744155" y="8864247"/>
            <a:ext cx="2425434" cy="252360"/>
          </a:xfrm>
          <a:prstGeom prst="rect">
            <a:avLst/>
          </a:prstGeom>
          <a:ln w="12700">
            <a:miter lim="400000"/>
          </a:ln>
        </p:spPr>
      </p:pic>
      <p:pic>
        <p:nvPicPr>
          <p:cNvPr id="306" name="Image" descr="Image"/>
          <p:cNvPicPr>
            <a:picLocks noChangeAspect="1"/>
          </p:cNvPicPr>
          <p:nvPr/>
        </p:nvPicPr>
        <p:blipFill>
          <a:blip r:embed="rId3"/>
          <a:stretch>
            <a:fillRect/>
          </a:stretch>
        </p:blipFill>
        <p:spPr>
          <a:xfrm>
            <a:off x="17744155" y="9394468"/>
            <a:ext cx="2425434" cy="252360"/>
          </a:xfrm>
          <a:prstGeom prst="rect">
            <a:avLst/>
          </a:prstGeom>
          <a:ln w="12700">
            <a:miter lim="400000"/>
          </a:ln>
        </p:spPr>
      </p:pic>
      <p:pic>
        <p:nvPicPr>
          <p:cNvPr id="307" name="Image" descr="Image"/>
          <p:cNvPicPr>
            <a:picLocks noChangeAspect="1"/>
          </p:cNvPicPr>
          <p:nvPr/>
        </p:nvPicPr>
        <p:blipFill>
          <a:blip r:embed="rId3"/>
          <a:stretch>
            <a:fillRect/>
          </a:stretch>
        </p:blipFill>
        <p:spPr>
          <a:xfrm>
            <a:off x="17744155" y="9924689"/>
            <a:ext cx="2425434" cy="252360"/>
          </a:xfrm>
          <a:prstGeom prst="rect">
            <a:avLst/>
          </a:prstGeom>
          <a:ln w="12700">
            <a:miter lim="400000"/>
          </a:ln>
        </p:spPr>
      </p:pic>
      <p:sp>
        <p:nvSpPr>
          <p:cNvPr id="308" name="Line"/>
          <p:cNvSpPr/>
          <p:nvPr/>
        </p:nvSpPr>
        <p:spPr>
          <a:xfrm>
            <a:off x="3466716" y="11926172"/>
            <a:ext cx="9374038" cy="1"/>
          </a:xfrm>
          <a:prstGeom prst="line">
            <a:avLst/>
          </a:prstGeom>
          <a:ln w="152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309" name="Revisions are “promoted” towards production"/>
          <p:cNvSpPr txBox="1"/>
          <p:nvPr/>
        </p:nvSpPr>
        <p:spPr>
          <a:xfrm>
            <a:off x="5075215" y="10855866"/>
            <a:ext cx="9656438" cy="663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3400" b="1"/>
            </a:lvl1pPr>
          </a:lstStyle>
          <a:p>
            <a:r>
              <a:t>Revisions are “promoted” towards production</a:t>
            </a:r>
          </a:p>
        </p:txBody>
      </p:sp>
      <p:sp>
        <p:nvSpPr>
          <p:cNvPr id="310" name="Q/A takes place in each stage (including production!)"/>
          <p:cNvSpPr txBox="1"/>
          <p:nvPr/>
        </p:nvSpPr>
        <p:spPr>
          <a:xfrm>
            <a:off x="3413388" y="12239707"/>
            <a:ext cx="12980092" cy="752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4000" b="1"/>
            </a:lvl1pPr>
          </a:lstStyle>
          <a:p>
            <a:r>
              <a:t>Q/A takes place in each stage (including production!)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ontinuous Delivery Tools"/>
          <p:cNvSpPr txBox="1">
            <a:spLocks noGrp="1"/>
          </p:cNvSpPr>
          <p:nvPr>
            <p:ph type="title"/>
          </p:nvPr>
        </p:nvSpPr>
        <p:spPr>
          <a:prstGeom prst="rect">
            <a:avLst/>
          </a:prstGeom>
        </p:spPr>
        <p:txBody>
          <a:bodyPr/>
          <a:lstStyle/>
          <a:p>
            <a:r>
              <a:rPr dirty="0"/>
              <a:t>Continuous Delivery Tools</a:t>
            </a:r>
          </a:p>
        </p:txBody>
      </p:sp>
      <p:sp>
        <p:nvSpPr>
          <p:cNvPr id="434" name="Body Level One…"/>
          <p:cNvSpPr txBox="1">
            <a:spLocks noGrp="1"/>
          </p:cNvSpPr>
          <p:nvPr>
            <p:ph idx="1"/>
          </p:nvPr>
        </p:nvSpPr>
        <p:spPr>
          <a:xfrm>
            <a:off x="1676400" y="3000320"/>
            <a:ext cx="20455246" cy="50768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dirty="0"/>
              <a:t>Simplest tools deploy from a branch to a service (e.g. </a:t>
            </a:r>
            <a:r>
              <a:rPr lang="en-US" dirty="0" err="1"/>
              <a:t>Render.com</a:t>
            </a:r>
            <a:r>
              <a:rPr lang="en-US" dirty="0"/>
              <a:t>, Heroku)</a:t>
            </a:r>
          </a:p>
          <a:p>
            <a:r>
              <a:rPr lang="en-US" dirty="0"/>
              <a:t>More complex tools:</a:t>
            </a:r>
          </a:p>
          <a:p>
            <a:pPr lvl="1"/>
            <a:r>
              <a:rPr dirty="0"/>
              <a:t>Auto-deploys from version control to a staging environment + promotes through release pipeline</a:t>
            </a:r>
          </a:p>
          <a:p>
            <a:pPr lvl="1"/>
            <a:r>
              <a:rPr dirty="0"/>
              <a:t>Monitors key performance indicators to automatically take corrective actions</a:t>
            </a:r>
          </a:p>
          <a:p>
            <a:pPr lvl="1"/>
            <a:r>
              <a:rPr dirty="0"/>
              <a:t>Example: “</a:t>
            </a:r>
            <a:r>
              <a:rPr u="sng" dirty="0">
                <a:solidFill>
                  <a:srgbClr val="0000FF"/>
                </a:solidFill>
                <a:uFill>
                  <a:solidFill>
                    <a:srgbClr val="0000FF"/>
                  </a:solidFill>
                </a:uFill>
                <a:hlinkClick r:id="rId3"/>
              </a:rPr>
              <a:t>Spinnaker</a:t>
            </a:r>
            <a:r>
              <a:rPr dirty="0"/>
              <a:t>” (</a:t>
            </a:r>
            <a:r>
              <a:rPr lang="en-US" dirty="0"/>
              <a:t>Open-Sourced by </a:t>
            </a:r>
            <a:r>
              <a:rPr dirty="0"/>
              <a:t>Netflix, c 2015)</a:t>
            </a:r>
          </a:p>
        </p:txBody>
      </p:sp>
      <p:grpSp>
        <p:nvGrpSpPr>
          <p:cNvPr id="437" name="Image"/>
          <p:cNvGrpSpPr/>
          <p:nvPr/>
        </p:nvGrpSpPr>
        <p:grpSpPr>
          <a:xfrm>
            <a:off x="2773679" y="8611002"/>
            <a:ext cx="19561165" cy="4437695"/>
            <a:chOff x="0" y="0"/>
            <a:chExt cx="20940329" cy="4750575"/>
          </a:xfrm>
        </p:grpSpPr>
        <p:pic>
          <p:nvPicPr>
            <p:cNvPr id="436" name="Image" descr="Image"/>
            <p:cNvPicPr>
              <a:picLocks noChangeAspect="1"/>
            </p:cNvPicPr>
            <p:nvPr/>
          </p:nvPicPr>
          <p:blipFill>
            <a:blip r:embed="rId4"/>
            <a:stretch>
              <a:fillRect/>
            </a:stretch>
          </p:blipFill>
          <p:spPr>
            <a:xfrm>
              <a:off x="203200" y="203200"/>
              <a:ext cx="20533930" cy="4306076"/>
            </a:xfrm>
            <a:prstGeom prst="rect">
              <a:avLst/>
            </a:prstGeom>
            <a:ln>
              <a:noFill/>
            </a:ln>
            <a:effectLst/>
          </p:spPr>
        </p:pic>
        <p:pic>
          <p:nvPicPr>
            <p:cNvPr id="435" name="Image" descr="Image"/>
            <p:cNvPicPr>
              <a:picLocks/>
            </p:cNvPicPr>
            <p:nvPr/>
          </p:nvPicPr>
          <p:blipFill>
            <a:blip r:embed="rId5"/>
            <a:stretch>
              <a:fillRect/>
            </a:stretch>
          </p:blipFill>
          <p:spPr>
            <a:xfrm>
              <a:off x="0" y="0"/>
              <a:ext cx="20940330" cy="4750576"/>
            </a:xfrm>
            <a:prstGeom prst="rect">
              <a:avLst/>
            </a:prstGeom>
            <a:effectLst/>
          </p:spPr>
        </p:pic>
      </p:grpSp>
      <p:sp>
        <p:nvSpPr>
          <p:cNvPr id="438" name="Example CD pipeline from Spinnaker’s documentation: https://spinnaker.io/docs/concepts/#application-deployment"/>
          <p:cNvSpPr txBox="1"/>
          <p:nvPr/>
        </p:nvSpPr>
        <p:spPr>
          <a:xfrm>
            <a:off x="1394515" y="13111248"/>
            <a:ext cx="15639902"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Example CD pipeline from Spinnaker’s documentation: </a:t>
            </a:r>
            <a:r>
              <a:rPr u="sng" dirty="0">
                <a:solidFill>
                  <a:srgbClr val="0000FF"/>
                </a:solidFill>
                <a:uFill>
                  <a:solidFill>
                    <a:srgbClr val="0000FF"/>
                  </a:solidFill>
                </a:uFill>
                <a:hlinkClick r:id="rId6"/>
              </a:rPr>
              <a:t>https://spinnaker.io/docs/concepts/#application-deployment</a:t>
            </a:r>
            <a:r>
              <a:rPr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Infrastructure As Code: Overview"/>
          <p:cNvSpPr txBox="1">
            <a:spLocks noGrp="1"/>
          </p:cNvSpPr>
          <p:nvPr>
            <p:ph type="title"/>
          </p:nvPr>
        </p:nvSpPr>
        <p:spPr>
          <a:xfrm>
            <a:off x="1676400" y="36511"/>
            <a:ext cx="21031200" cy="2651126"/>
          </a:xfrm>
        </p:spPr>
        <p:txBody>
          <a:bodyPr>
            <a:normAutofit/>
          </a:bodyPr>
          <a:lstStyle/>
          <a:p>
            <a:r>
              <a:rPr lang="en-US" dirty="0"/>
              <a:t>Continuous Delivery Relies on Infrastructure As Code</a:t>
            </a:r>
          </a:p>
        </p:txBody>
      </p:sp>
      <p:sp>
        <p:nvSpPr>
          <p:cNvPr id="296" name="Body Level One…"/>
          <p:cNvSpPr txBox="1">
            <a:spLocks noGrp="1"/>
          </p:cNvSpPr>
          <p:nvPr>
            <p:ph idx="1"/>
          </p:nvPr>
        </p:nvSpPr>
        <p:spPr>
          <a:xfrm>
            <a:off x="1676400" y="3000375"/>
            <a:ext cx="14051280" cy="8702675"/>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r>
              <a:rPr lang="en-US" dirty="0"/>
              <a:t>Provisioning servers is tedious and error prone</a:t>
            </a:r>
          </a:p>
          <a:p>
            <a:pPr lvl="1"/>
            <a:r>
              <a:rPr lang="en-US" dirty="0"/>
              <a:t>Deploy a VM, then </a:t>
            </a:r>
            <a:r>
              <a:rPr lang="en-US" dirty="0" err="1"/>
              <a:t>ssh</a:t>
            </a:r>
            <a:r>
              <a:rPr lang="en-US" dirty="0"/>
              <a:t> to it, install some packages, </a:t>
            </a:r>
            <a:r>
              <a:rPr lang="en-US" dirty="0" err="1"/>
              <a:t>etc</a:t>
            </a:r>
            <a:endParaRPr lang="en-US" dirty="0"/>
          </a:p>
          <a:p>
            <a:r>
              <a:rPr lang="en-US" dirty="0"/>
              <a:t>Keeping servers up-to-date is also a struggle</a:t>
            </a:r>
          </a:p>
          <a:p>
            <a:r>
              <a:rPr lang="en-US" dirty="0"/>
              <a:t>Ideal:</a:t>
            </a:r>
          </a:p>
          <a:p>
            <a:pPr lvl="1"/>
            <a:r>
              <a:rPr lang="en-US" dirty="0"/>
              <a:t>“Give me </a:t>
            </a:r>
            <a:r>
              <a:rPr lang="en-US" dirty="0" err="1"/>
              <a:t>HAProxy</a:t>
            </a:r>
            <a:r>
              <a:rPr lang="en-US" dirty="0"/>
              <a:t> with some configuration file, and keep that configuration in a git repo, and when I change it, roll out an update”</a:t>
            </a:r>
          </a:p>
          <a:p>
            <a:pPr lvl="1"/>
            <a:r>
              <a:rPr lang="en-US" dirty="0"/>
              <a:t>“Give me some containers running my NodeJS app, and when I update my app, roll it out to those containers”</a:t>
            </a:r>
          </a:p>
          <a:p>
            <a:pPr lvl="1"/>
            <a:r>
              <a:rPr lang="en-US" dirty="0"/>
              <a:t>“Give me a bunch of servers with MongoDB set up in a cluster”</a:t>
            </a:r>
          </a:p>
        </p:txBody>
      </p:sp>
      <p:pic>
        <p:nvPicPr>
          <p:cNvPr id="297" name="Image" descr="Image"/>
          <p:cNvPicPr>
            <a:picLocks noChangeAspect="1"/>
          </p:cNvPicPr>
          <p:nvPr/>
        </p:nvPicPr>
        <p:blipFill>
          <a:blip r:embed="rId3"/>
          <a:stretch>
            <a:fillRect/>
          </a:stretch>
        </p:blipFill>
        <p:spPr>
          <a:xfrm>
            <a:off x="15426635" y="4114800"/>
            <a:ext cx="7975601" cy="3962400"/>
          </a:xfrm>
          <a:prstGeom prst="rect">
            <a:avLst/>
          </a:prstGeom>
          <a:ln w="12700">
            <a:miter lim="400000"/>
          </a:ln>
        </p:spPr>
      </p:pic>
      <p:sp>
        <p:nvSpPr>
          <p:cNvPr id="298" name="Line"/>
          <p:cNvSpPr/>
          <p:nvPr/>
        </p:nvSpPr>
        <p:spPr>
          <a:xfrm flipV="1">
            <a:off x="16920225" y="3601791"/>
            <a:ext cx="4988418" cy="4988418"/>
          </a:xfrm>
          <a:prstGeom prst="line">
            <a:avLst/>
          </a:prstGeom>
          <a:ln w="254000">
            <a:solidFill>
              <a:schemeClr val="accent5">
                <a:satOff val="-41871"/>
                <a:lumOff val="-13058"/>
              </a:schemeClr>
            </a:solidFill>
          </a:ln>
        </p:spPr>
        <p:txBody>
          <a:bodyPr lIns="45718" tIns="45718" rIns="45718" bIns="45718"/>
          <a:lstStyle/>
          <a:p>
            <a:endParaRPr/>
          </a:p>
        </p:txBody>
      </p:sp>
      <p:sp>
        <p:nvSpPr>
          <p:cNvPr id="299" name="Line"/>
          <p:cNvSpPr/>
          <p:nvPr/>
        </p:nvSpPr>
        <p:spPr>
          <a:xfrm flipH="1" flipV="1">
            <a:off x="16920225" y="3601791"/>
            <a:ext cx="4988418" cy="4988418"/>
          </a:xfrm>
          <a:prstGeom prst="line">
            <a:avLst/>
          </a:prstGeom>
          <a:ln w="254000">
            <a:solidFill>
              <a:schemeClr val="accent5">
                <a:satOff val="-41871"/>
                <a:lumOff val="-13058"/>
              </a:schemeClr>
            </a:solidFill>
          </a:ln>
        </p:spPr>
        <p:txBody>
          <a:bodyPr lIns="45718" tIns="45718" rIns="45718" bIns="45718"/>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Infrastructure as Code: Configuration Management"/>
          <p:cNvSpPr txBox="1">
            <a:spLocks noGrp="1"/>
          </p:cNvSpPr>
          <p:nvPr>
            <p:ph type="title"/>
          </p:nvPr>
        </p:nvSpPr>
        <p:spPr>
          <a:prstGeom prst="rect">
            <a:avLst/>
          </a:prstGeom>
        </p:spPr>
        <p:txBody>
          <a:bodyPr>
            <a:normAutofit/>
          </a:bodyPr>
          <a:lstStyle>
            <a:lvl1pPr defTabSz="2096969">
              <a:defRPr sz="7310" spc="-146"/>
            </a:lvl1pPr>
          </a:lstStyle>
          <a:p>
            <a:r>
              <a:rPr sz="7200" dirty="0"/>
              <a:t>Infrastructure as Code</a:t>
            </a:r>
            <a:r>
              <a:rPr lang="en-US" sz="7200" dirty="0"/>
              <a:t> represents complex infrastructure in “recipes”</a:t>
            </a:r>
            <a:endParaRPr sz="7200" dirty="0"/>
          </a:p>
        </p:txBody>
      </p:sp>
      <p:sp>
        <p:nvSpPr>
          <p:cNvPr id="303" name="Body Level One…"/>
          <p:cNvSpPr txBox="1">
            <a:spLocks noGrp="1"/>
          </p:cNvSpPr>
          <p:nvPr>
            <p:ph idx="1"/>
          </p:nvPr>
        </p:nvSpPr>
        <p:spPr>
          <a:xfrm>
            <a:off x="1676400" y="3000320"/>
            <a:ext cx="13990320" cy="93171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442762" indent="-442762" defTabSz="2243270">
              <a:spcBef>
                <a:spcPts val="1200"/>
              </a:spcBef>
              <a:buSzPct val="100000"/>
              <a:defRPr sz="4416"/>
            </a:pPr>
            <a:r>
              <a:rPr sz="4800" dirty="0"/>
              <a:t>Goal: Create a system that, when run, can automatically bring physical or virtual machines to some configured state</a:t>
            </a:r>
          </a:p>
          <a:p>
            <a:pPr marL="793282" lvl="1" indent="-442762" defTabSz="2243270">
              <a:lnSpc>
                <a:spcPct val="90000"/>
              </a:lnSpc>
              <a:spcBef>
                <a:spcPts val="1200"/>
              </a:spcBef>
              <a:buSzPct val="100000"/>
              <a:defRPr sz="4416" b="0"/>
            </a:pPr>
            <a:r>
              <a:rPr dirty="0"/>
              <a:t>These configurations can then go into version control, code review, </a:t>
            </a:r>
            <a:r>
              <a:rPr dirty="0" err="1"/>
              <a:t>etc</a:t>
            </a:r>
            <a:endParaRPr dirty="0"/>
          </a:p>
          <a:p>
            <a:pPr marL="442762" indent="-442762" defTabSz="2243270">
              <a:spcBef>
                <a:spcPts val="1200"/>
              </a:spcBef>
              <a:buSzPct val="100000"/>
              <a:defRPr sz="4416"/>
            </a:pPr>
            <a:r>
              <a:rPr sz="4800" dirty="0"/>
              <a:t>Metaphor: “Recipes” for configuring servers, organized into “cookbooks”</a:t>
            </a:r>
          </a:p>
          <a:p>
            <a:pPr marL="793282" lvl="1" indent="-442762" defTabSz="2243270">
              <a:lnSpc>
                <a:spcPct val="90000"/>
              </a:lnSpc>
              <a:spcBef>
                <a:spcPts val="1200"/>
              </a:spcBef>
              <a:buSzPct val="100000"/>
              <a:defRPr sz="4416" b="0"/>
            </a:pPr>
            <a:r>
              <a:rPr lang="en-US" dirty="0"/>
              <a:t>Engineers define “healthy” states for infrastructure, then system automatically provisions, validates, and (if needed) repairs deployed resources</a:t>
            </a:r>
          </a:p>
          <a:p>
            <a:pPr marL="793282" lvl="1" indent="-442762" defTabSz="2243270">
              <a:lnSpc>
                <a:spcPct val="90000"/>
              </a:lnSpc>
              <a:spcBef>
                <a:spcPts val="1200"/>
              </a:spcBef>
              <a:buSzPct val="100000"/>
              <a:defRPr sz="4416" b="0"/>
            </a:pPr>
            <a:r>
              <a:rPr dirty="0"/>
              <a:t>“Oh, this is how they do things at Amazon” - Inspiration for </a:t>
            </a:r>
            <a:r>
              <a:rPr u="sng" dirty="0">
                <a:solidFill>
                  <a:srgbClr val="0000FF"/>
                </a:solidFill>
                <a:uFill>
                  <a:solidFill>
                    <a:srgbClr val="0000FF"/>
                  </a:solidFill>
                </a:uFill>
                <a:hlinkClick r:id="rId3"/>
              </a:rPr>
              <a:t>Chef, c 2009</a:t>
            </a:r>
            <a:r>
              <a:rPr dirty="0"/>
              <a:t> </a:t>
            </a:r>
            <a:endParaRPr lang="en-US" dirty="0"/>
          </a:p>
          <a:p>
            <a:pPr marL="793282" lvl="1" indent="-442762" defTabSz="2243270">
              <a:lnSpc>
                <a:spcPct val="90000"/>
              </a:lnSpc>
              <a:spcBef>
                <a:spcPts val="1200"/>
              </a:spcBef>
              <a:buSzPct val="100000"/>
              <a:defRPr sz="4416" b="0"/>
            </a:pPr>
            <a:r>
              <a:rPr dirty="0"/>
              <a:t>Other tools with similar aims: Puppet (c 2005), Ansible (c 2012)</a:t>
            </a:r>
          </a:p>
        </p:txBody>
      </p:sp>
      <p:pic>
        <p:nvPicPr>
          <p:cNvPr id="2" name="Image" descr="Image">
            <a:extLst>
              <a:ext uri="{FF2B5EF4-FFF2-40B4-BE49-F238E27FC236}">
                <a16:creationId xmlns:a16="http://schemas.microsoft.com/office/drawing/2014/main" id="{3E8889A1-C6E4-B42A-1256-A3A698CD2BB9}"/>
              </a:ext>
            </a:extLst>
          </p:cNvPr>
          <p:cNvPicPr>
            <a:picLocks noChangeAspect="1"/>
          </p:cNvPicPr>
          <p:nvPr/>
        </p:nvPicPr>
        <p:blipFill>
          <a:blip r:embed="rId4"/>
          <a:stretch>
            <a:fillRect/>
          </a:stretch>
        </p:blipFill>
        <p:spPr>
          <a:xfrm>
            <a:off x="15426635" y="4114800"/>
            <a:ext cx="7975601" cy="3962400"/>
          </a:xfrm>
          <a:prstGeom prst="rect">
            <a:avLst/>
          </a:prstGeom>
          <a:ln w="12700">
            <a:miter lim="400000"/>
          </a:ln>
        </p:spPr>
      </p:pic>
      <p:sp>
        <p:nvSpPr>
          <p:cNvPr id="3" name="Line">
            <a:extLst>
              <a:ext uri="{FF2B5EF4-FFF2-40B4-BE49-F238E27FC236}">
                <a16:creationId xmlns:a16="http://schemas.microsoft.com/office/drawing/2014/main" id="{815787AE-74B6-A73A-4862-E8B2249F516D}"/>
              </a:ext>
            </a:extLst>
          </p:cNvPr>
          <p:cNvSpPr/>
          <p:nvPr/>
        </p:nvSpPr>
        <p:spPr>
          <a:xfrm flipV="1">
            <a:off x="16920225" y="3601791"/>
            <a:ext cx="4988418" cy="4988418"/>
          </a:xfrm>
          <a:prstGeom prst="line">
            <a:avLst/>
          </a:prstGeom>
          <a:ln w="254000">
            <a:solidFill>
              <a:schemeClr val="accent5">
                <a:satOff val="-41871"/>
                <a:lumOff val="-13058"/>
              </a:schemeClr>
            </a:solidFill>
          </a:ln>
        </p:spPr>
        <p:txBody>
          <a:bodyPr lIns="45718" tIns="45718" rIns="45718" bIns="45718"/>
          <a:lstStyle/>
          <a:p>
            <a:endParaRPr/>
          </a:p>
        </p:txBody>
      </p:sp>
      <p:sp>
        <p:nvSpPr>
          <p:cNvPr id="4" name="Line">
            <a:extLst>
              <a:ext uri="{FF2B5EF4-FFF2-40B4-BE49-F238E27FC236}">
                <a16:creationId xmlns:a16="http://schemas.microsoft.com/office/drawing/2014/main" id="{F9E5697A-C187-B113-DEE4-E4B30E6FE592}"/>
              </a:ext>
            </a:extLst>
          </p:cNvPr>
          <p:cNvSpPr/>
          <p:nvPr/>
        </p:nvSpPr>
        <p:spPr>
          <a:xfrm flipH="1" flipV="1">
            <a:off x="16920225" y="3601791"/>
            <a:ext cx="4988418" cy="4988418"/>
          </a:xfrm>
          <a:prstGeom prst="line">
            <a:avLst/>
          </a:prstGeom>
          <a:ln w="254000">
            <a:solidFill>
              <a:schemeClr val="accent5">
                <a:satOff val="-41871"/>
                <a:lumOff val="-13058"/>
              </a:schemeClr>
            </a:solidFill>
          </a:ln>
        </p:spPr>
        <p:txBody>
          <a:bodyPr lIns="45718" tIns="45718" rIns="45718" bIns="45718"/>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itoring"/>
          <p:cNvSpPr txBox="1">
            <a:spLocks noGrp="1"/>
          </p:cNvSpPr>
          <p:nvPr>
            <p:ph type="title"/>
          </p:nvPr>
        </p:nvSpPr>
        <p:spPr>
          <a:prstGeom prst="rect">
            <a:avLst/>
          </a:prstGeom>
        </p:spPr>
        <p:txBody>
          <a:bodyPr/>
          <a:lstStyle>
            <a:lvl1pPr>
              <a:defRPr spc="-200"/>
            </a:lvl1pPr>
          </a:lstStyle>
          <a:p>
            <a:r>
              <a:rPr dirty="0"/>
              <a:t>Continuous Delivery Relies on Monitoring</a:t>
            </a:r>
          </a:p>
        </p:txBody>
      </p:sp>
      <p:sp>
        <p:nvSpPr>
          <p:cNvPr id="441" name="The last step in continuous deployment: track metrics"/>
          <p:cNvSpPr txBox="1">
            <a:spLocks noGrp="1"/>
          </p:cNvSpPr>
          <p:nvPr>
            <p:ph idx="1"/>
          </p:nvPr>
        </p:nvSpPr>
        <p:spPr>
          <a:xfrm>
            <a:off x="1676400" y="3000320"/>
            <a:ext cx="21237388" cy="8702676"/>
          </a:xfrm>
          <a:prstGeom prst="rect">
            <a:avLst/>
          </a:prstGeom>
        </p:spPr>
        <p:txBody>
          <a:bodyPr>
            <a:noAutofit/>
          </a:bodyPr>
          <a:lstStyle>
            <a:lvl1pPr defTabSz="693419">
              <a:defRPr sz="4619"/>
            </a:lvl1pPr>
          </a:lstStyle>
          <a:p>
            <a:pPr>
              <a:lnSpc>
                <a:spcPct val="120000"/>
              </a:lnSpc>
              <a:spcBef>
                <a:spcPts val="1200"/>
              </a:spcBef>
            </a:pPr>
            <a:r>
              <a:rPr sz="4800" dirty="0"/>
              <a:t>Consider both direct (e.g. business) metrics, and indirect (e.g. system) metrics</a:t>
            </a:r>
            <a:endParaRPr lang="en-US" sz="4800" dirty="0"/>
          </a:p>
          <a:p>
            <a:pPr marL="536447" indent="-536447" defTabSz="2145738">
              <a:lnSpc>
                <a:spcPct val="120000"/>
              </a:lnSpc>
              <a:spcBef>
                <a:spcPts val="1200"/>
              </a:spcBef>
              <a:defRPr sz="4200"/>
            </a:pPr>
            <a:r>
              <a:rPr lang="en-US" sz="4800" dirty="0"/>
              <a:t>Hardware</a:t>
            </a:r>
          </a:p>
          <a:p>
            <a:pPr marL="1057994" lvl="1" indent="-521546" defTabSz="2145738">
              <a:lnSpc>
                <a:spcPct val="120000"/>
              </a:lnSpc>
              <a:spcBef>
                <a:spcPts val="1200"/>
              </a:spcBef>
              <a:defRPr sz="4200" b="0"/>
            </a:pPr>
            <a:r>
              <a:rPr lang="en-US" dirty="0"/>
              <a:t>Voltages, temperatures, fan speeds, component health</a:t>
            </a:r>
          </a:p>
          <a:p>
            <a:pPr marL="536447" indent="-536447" defTabSz="2145738">
              <a:lnSpc>
                <a:spcPct val="120000"/>
              </a:lnSpc>
              <a:spcBef>
                <a:spcPts val="1200"/>
              </a:spcBef>
              <a:defRPr sz="4200"/>
            </a:pPr>
            <a:r>
              <a:rPr lang="en-US" sz="4800" dirty="0"/>
              <a:t>OS</a:t>
            </a:r>
          </a:p>
          <a:p>
            <a:pPr marL="1057994" lvl="1" indent="-521546" defTabSz="2145738">
              <a:lnSpc>
                <a:spcPct val="120000"/>
              </a:lnSpc>
              <a:spcBef>
                <a:spcPts val="1200"/>
              </a:spcBef>
              <a:defRPr sz="4200" b="0"/>
            </a:pPr>
            <a:r>
              <a:rPr lang="en-US" dirty="0"/>
              <a:t>Memory usage, swap usage, disk space, CPU load</a:t>
            </a:r>
          </a:p>
          <a:p>
            <a:pPr marL="536447" indent="-536447" defTabSz="2145738">
              <a:lnSpc>
                <a:spcPct val="120000"/>
              </a:lnSpc>
              <a:spcBef>
                <a:spcPts val="1200"/>
              </a:spcBef>
              <a:defRPr sz="4200"/>
            </a:pPr>
            <a:r>
              <a:rPr lang="en-US" sz="4800" dirty="0"/>
              <a:t>Middleware</a:t>
            </a:r>
          </a:p>
          <a:p>
            <a:pPr marL="1057994" lvl="1" indent="-521546" defTabSz="2145738">
              <a:lnSpc>
                <a:spcPct val="120000"/>
              </a:lnSpc>
              <a:spcBef>
                <a:spcPts val="1200"/>
              </a:spcBef>
              <a:defRPr sz="4200" b="0"/>
            </a:pPr>
            <a:r>
              <a:rPr lang="en-US" dirty="0"/>
              <a:t>Memory, thread/</a:t>
            </a:r>
            <a:r>
              <a:rPr lang="en-US" dirty="0" err="1"/>
              <a:t>db</a:t>
            </a:r>
            <a:r>
              <a:rPr lang="en-US" dirty="0"/>
              <a:t> connection pools, connections, response time</a:t>
            </a:r>
          </a:p>
          <a:p>
            <a:pPr marL="521546" indent="-521546" defTabSz="2145738">
              <a:lnSpc>
                <a:spcPct val="120000"/>
              </a:lnSpc>
              <a:spcBef>
                <a:spcPts val="1200"/>
              </a:spcBef>
              <a:defRPr sz="4200"/>
            </a:pPr>
            <a:r>
              <a:rPr lang="en-US" sz="4800" dirty="0"/>
              <a:t>Applications</a:t>
            </a:r>
          </a:p>
          <a:p>
            <a:pPr marL="1057994" lvl="1" indent="-521546" defTabSz="2145738">
              <a:lnSpc>
                <a:spcPct val="120000"/>
              </a:lnSpc>
              <a:spcBef>
                <a:spcPts val="1200"/>
              </a:spcBef>
              <a:defRPr sz="4200" b="0"/>
            </a:pPr>
            <a:r>
              <a:rPr lang="en-US" dirty="0"/>
              <a:t>Business transactions, conversion rate, status of 3rd party components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ools for Monitoring Deployments"/>
          <p:cNvSpPr txBox="1">
            <a:spLocks noGrp="1"/>
          </p:cNvSpPr>
          <p:nvPr>
            <p:ph type="title"/>
          </p:nvPr>
        </p:nvSpPr>
        <p:spPr>
          <a:prstGeom prst="rect">
            <a:avLst/>
          </a:prstGeom>
        </p:spPr>
        <p:txBody>
          <a:bodyPr/>
          <a:lstStyle/>
          <a:p>
            <a:r>
              <a:rPr dirty="0"/>
              <a:t>Tools for Monitoring Deployments</a:t>
            </a:r>
          </a:p>
        </p:txBody>
      </p:sp>
      <p:sp>
        <p:nvSpPr>
          <p:cNvPr id="448" name="Body Level One…"/>
          <p:cNvSpPr txBox="1">
            <a:spLocks noGrp="1"/>
          </p:cNvSpPr>
          <p:nvPr>
            <p:ph idx="1"/>
          </p:nvPr>
        </p:nvSpPr>
        <p:spPr>
          <a:xfrm>
            <a:off x="1676400" y="3000320"/>
            <a:ext cx="22006560" cy="87026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481263" indent="-481263">
              <a:buSzPct val="100000"/>
            </a:pPr>
            <a:r>
              <a:rPr dirty="0"/>
              <a:t>Nagios (c 2002): Agent-based architecture (install agent on each monitored host), extensible plugins for executing “checks” on hosts</a:t>
            </a:r>
          </a:p>
          <a:p>
            <a:pPr marL="481263" indent="-481263">
              <a:buSzPct val="100000"/>
            </a:pPr>
            <a:r>
              <a:rPr lang="en-US" dirty="0"/>
              <a:t>Track system-level metrics, app-level metrics, user-level KPIs</a:t>
            </a:r>
            <a:endParaRPr dirty="0"/>
          </a:p>
        </p:txBody>
      </p:sp>
      <p:pic>
        <p:nvPicPr>
          <p:cNvPr id="449" name="Picture 5" descr="Picture 5"/>
          <p:cNvPicPr>
            <a:picLocks noChangeAspect="1"/>
          </p:cNvPicPr>
          <p:nvPr/>
        </p:nvPicPr>
        <p:blipFill>
          <a:blip r:embed="rId3"/>
          <a:stretch>
            <a:fillRect/>
          </a:stretch>
        </p:blipFill>
        <p:spPr>
          <a:xfrm>
            <a:off x="3329917" y="6238801"/>
            <a:ext cx="16573446" cy="9393308"/>
          </a:xfrm>
          <a:prstGeom prst="rect">
            <a:avLst/>
          </a:prstGeom>
          <a:ln w="12700">
            <a:miter lim="4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a:defRPr sz="7600" spc="-200"/>
            </a:lvl1pPr>
          </a:lstStyle>
          <a:p>
            <a:r>
              <a:rPr sz="7200" dirty="0"/>
              <a:t>Monitoring can help identify operational issues</a:t>
            </a:r>
          </a:p>
        </p:txBody>
      </p:sp>
      <p:pic>
        <p:nvPicPr>
          <p:cNvPr id="456" name="Image" descr="Image"/>
          <p:cNvPicPr>
            <a:picLocks noChangeAspect="1"/>
          </p:cNvPicPr>
          <p:nvPr/>
        </p:nvPicPr>
        <p:blipFill>
          <a:blip r:embed="rId3"/>
          <a:stretch>
            <a:fillRect/>
          </a:stretch>
        </p:blipFill>
        <p:spPr>
          <a:xfrm>
            <a:off x="643236" y="3535943"/>
            <a:ext cx="11977722" cy="9661788"/>
          </a:xfrm>
          <a:prstGeom prst="rect">
            <a:avLst/>
          </a:prstGeom>
          <a:ln w="12700">
            <a:miter lim="400000"/>
          </a:ln>
        </p:spPr>
      </p:pic>
      <p:pic>
        <p:nvPicPr>
          <p:cNvPr id="457" name="Image" descr="Image"/>
          <p:cNvPicPr>
            <a:picLocks noChangeAspect="1"/>
          </p:cNvPicPr>
          <p:nvPr/>
        </p:nvPicPr>
        <p:blipFill>
          <a:blip r:embed="rId4"/>
          <a:stretch>
            <a:fillRect/>
          </a:stretch>
        </p:blipFill>
        <p:spPr>
          <a:xfrm>
            <a:off x="13549135" y="3146038"/>
            <a:ext cx="10191628" cy="9661788"/>
          </a:xfrm>
          <a:prstGeom prst="rect">
            <a:avLst/>
          </a:prstGeom>
          <a:ln w="12700">
            <a:miter lim="400000"/>
          </a:ln>
        </p:spPr>
      </p:pic>
      <p:sp>
        <p:nvSpPr>
          <p:cNvPr id="458" name="Grafana (AGPL, c 2014)"/>
          <p:cNvSpPr txBox="1"/>
          <p:nvPr/>
        </p:nvSpPr>
        <p:spPr>
          <a:xfrm>
            <a:off x="4931587" y="13216007"/>
            <a:ext cx="3401021"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Grafana (AGPL, c 2014)</a:t>
            </a:r>
          </a:p>
        </p:txBody>
      </p:sp>
      <p:sp>
        <p:nvSpPr>
          <p:cNvPr id="459" name="InfluxDB (MIT license, c 2013)"/>
          <p:cNvSpPr txBox="1"/>
          <p:nvPr/>
        </p:nvSpPr>
        <p:spPr>
          <a:xfrm>
            <a:off x="16325361" y="13216007"/>
            <a:ext cx="419129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InfluxDB (MIT license, c 2013)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Monitoring"/>
          <p:cNvSpPr txBox="1">
            <a:spLocks noGrp="1"/>
          </p:cNvSpPr>
          <p:nvPr>
            <p:ph type="title"/>
          </p:nvPr>
        </p:nvSpPr>
        <p:spPr>
          <a:prstGeom prst="rect">
            <a:avLst/>
          </a:prstGeom>
        </p:spPr>
        <p:txBody>
          <a:bodyPr>
            <a:normAutofit/>
          </a:bodyPr>
          <a:lstStyle>
            <a:lvl1pPr defTabSz="2389570">
              <a:defRPr sz="7448" spc="-196"/>
            </a:lvl1pPr>
          </a:lstStyle>
          <a:p>
            <a:r>
              <a:rPr sz="7200" dirty="0"/>
              <a:t>Continuous Delivery Tools Take Automated Actions</a:t>
            </a:r>
          </a:p>
        </p:txBody>
      </p:sp>
      <p:sp>
        <p:nvSpPr>
          <p:cNvPr id="464" name="Automatically detecting irregular behavior at Netflix"/>
          <p:cNvSpPr txBox="1">
            <a:spLocks noGrp="1"/>
          </p:cNvSpPr>
          <p:nvPr>
            <p:ph idx="1"/>
          </p:nvPr>
        </p:nvSpPr>
        <p:spPr>
          <a:prstGeom prst="rect">
            <a:avLst/>
          </a:prstGeom>
        </p:spPr>
        <p:txBody>
          <a:bodyPr>
            <a:normAutofit/>
          </a:bodyPr>
          <a:lstStyle/>
          <a:p>
            <a:r>
              <a:rPr lang="en-US" dirty="0"/>
              <a:t>Example: </a:t>
            </a:r>
            <a:r>
              <a:rPr dirty="0"/>
              <a:t>Automated roll-back of updates at Netflix based on SPS</a:t>
            </a:r>
          </a:p>
        </p:txBody>
      </p:sp>
      <p:pic>
        <p:nvPicPr>
          <p:cNvPr id="466" name="Image" descr="Image"/>
          <p:cNvPicPr>
            <a:picLocks noChangeAspect="1"/>
          </p:cNvPicPr>
          <p:nvPr/>
        </p:nvPicPr>
        <p:blipFill>
          <a:blip r:embed="rId3"/>
          <a:stretch>
            <a:fillRect/>
          </a:stretch>
        </p:blipFill>
        <p:spPr>
          <a:xfrm>
            <a:off x="4372864" y="4782944"/>
            <a:ext cx="15638272" cy="8330742"/>
          </a:xfrm>
          <a:prstGeom prst="rect">
            <a:avLst/>
          </a:prstGeom>
          <a:ln w="12700">
            <a:miter lim="400000"/>
          </a:ln>
        </p:spPr>
      </p:pic>
      <p:sp>
        <p:nvSpPr>
          <p:cNvPr id="467" name="https://www.youtube.com/watch?v=qyzymLlj9ag"/>
          <p:cNvSpPr txBox="1"/>
          <p:nvPr/>
        </p:nvSpPr>
        <p:spPr>
          <a:xfrm>
            <a:off x="13529483" y="13057473"/>
            <a:ext cx="6201614" cy="411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2438337">
              <a:defRPr sz="2200" u="sng">
                <a:solidFill>
                  <a:srgbClr val="0000FF"/>
                </a:solidFill>
                <a:uFill>
                  <a:solidFill>
                    <a:srgbClr val="0000FF"/>
                  </a:solidFill>
                </a:uFill>
                <a:latin typeface="+mj-lt"/>
                <a:ea typeface="+mj-ea"/>
                <a:cs typeface="+mj-cs"/>
                <a:sym typeface="Helvetica Neue"/>
                <a:hlinkClick r:id="" action="ppaction://noaction"/>
              </a:defRPr>
            </a:lvl1pPr>
          </a:lstStyle>
          <a:p>
            <a:r>
              <a:rPr>
                <a:hlinkClick r:id="rId4"/>
              </a:rPr>
              <a:t>https://www.youtube.com/watch?v=qyzymLlj9ag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From Monitoring to Observability"/>
          <p:cNvSpPr txBox="1">
            <a:spLocks noGrp="1"/>
          </p:cNvSpPr>
          <p:nvPr>
            <p:ph type="title"/>
          </p:nvPr>
        </p:nvSpPr>
        <p:spPr>
          <a:prstGeom prst="rect">
            <a:avLst/>
          </a:prstGeom>
        </p:spPr>
        <p:txBody>
          <a:bodyPr>
            <a:normAutofit/>
          </a:bodyPr>
          <a:lstStyle/>
          <a:p>
            <a:r>
              <a:rPr sz="7200" dirty="0">
                <a:solidFill>
                  <a:srgbClr val="0070C0"/>
                </a:solidFill>
              </a:rPr>
              <a:t>From Monitoring to Observability</a:t>
            </a:r>
          </a:p>
        </p:txBody>
      </p:sp>
      <p:sp>
        <p:nvSpPr>
          <p:cNvPr id="480" name="Understanding what is going on inside of our deployed systems"/>
          <p:cNvSpPr txBox="1">
            <a:spLocks noGrp="1"/>
          </p:cNvSpPr>
          <p:nvPr>
            <p:ph type="body" sz="quarter" idx="1"/>
          </p:nvPr>
        </p:nvSpPr>
        <p:spPr>
          <a:prstGeom prst="rect">
            <a:avLst/>
          </a:prstGeom>
        </p:spPr>
        <p:txBody>
          <a:bodyPr>
            <a:normAutofit/>
          </a:bodyPr>
          <a:lstStyle/>
          <a:p>
            <a:r>
              <a:rPr sz="4800" dirty="0"/>
              <a:t>Understanding what is going on inside of our deployed systems</a:t>
            </a:r>
          </a:p>
        </p:txBody>
      </p:sp>
      <p:sp>
        <p:nvSpPr>
          <p:cNvPr id="481" name="Body Level One…"/>
          <p:cNvSpPr txBox="1">
            <a:spLocks noGrp="1"/>
          </p:cNvSpPr>
          <p:nvPr>
            <p:ph type="body" idx="21"/>
          </p:nvPr>
        </p:nvSpPr>
        <p:spPr>
          <a:prstGeom prst="rect">
            <a:avLst/>
          </a:prstGeom>
        </p:spPr>
        <p:txBody>
          <a:bodyPr/>
          <a:lstStyle/>
          <a:p>
            <a:endParaRPr/>
          </a:p>
        </p:txBody>
      </p:sp>
      <p:pic>
        <p:nvPicPr>
          <p:cNvPr id="482" name="Image" descr="Image"/>
          <p:cNvPicPr>
            <a:picLocks noChangeAspect="1"/>
          </p:cNvPicPr>
          <p:nvPr/>
        </p:nvPicPr>
        <p:blipFill>
          <a:blip r:embed="rId3"/>
          <a:stretch>
            <a:fillRect/>
          </a:stretch>
        </p:blipFill>
        <p:spPr>
          <a:xfrm>
            <a:off x="1435100" y="3378752"/>
            <a:ext cx="21513800" cy="11861801"/>
          </a:xfrm>
          <a:prstGeom prst="rect">
            <a:avLst/>
          </a:prstGeom>
          <a:ln w="12700">
            <a:miter lim="400000"/>
          </a:ln>
        </p:spPr>
      </p:pic>
      <p:grpSp>
        <p:nvGrpSpPr>
          <p:cNvPr id="485" name="Example dashboard by DataDog:…"/>
          <p:cNvGrpSpPr/>
          <p:nvPr/>
        </p:nvGrpSpPr>
        <p:grpSpPr>
          <a:xfrm>
            <a:off x="1435100" y="4601202"/>
            <a:ext cx="8991091" cy="2502619"/>
            <a:chOff x="0" y="0"/>
            <a:chExt cx="5153150" cy="2044700"/>
          </a:xfrm>
        </p:grpSpPr>
        <p:sp>
          <p:nvSpPr>
            <p:cNvPr id="484" name="Example dashboard by DataDog:…"/>
            <p:cNvSpPr txBox="1"/>
            <p:nvPr/>
          </p:nvSpPr>
          <p:spPr>
            <a:xfrm>
              <a:off x="203200" y="203200"/>
              <a:ext cx="4746751" cy="1600200"/>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Example dashboard by DataDog:</a:t>
              </a:r>
            </a:p>
            <a:p>
              <a:r>
                <a:rPr u="sng">
                  <a:solidFill>
                    <a:srgbClr val="0000FF"/>
                  </a:solidFill>
                  <a:uFill>
                    <a:solidFill>
                      <a:srgbClr val="0000FF"/>
                    </a:solidFill>
                  </a:uFill>
                  <a:hlinkClick r:id="rId4"/>
                </a:rPr>
                <a:t>https://www.datadoghq.com/blog/gke-dashboards-integration-improvements/</a:t>
              </a:r>
              <a:r>
                <a:t> </a:t>
              </a:r>
            </a:p>
          </p:txBody>
        </p:sp>
        <p:pic>
          <p:nvPicPr>
            <p:cNvPr id="483" name="Example dashboard by DataDog:… Example dashboard by DataDog:https://www.datadoghq.com/blog/gke-dashboards-integration-improvements/ " descr="Example dashboard by DataDog:… Example dashboard by DataDog:https://www.datadoghq.com/blog/gke-dashboards-integration-improvements/ "/>
            <p:cNvPicPr>
              <a:picLocks/>
            </p:cNvPicPr>
            <p:nvPr/>
          </p:nvPicPr>
          <p:blipFill>
            <a:blip r:embed="rId5"/>
            <a:stretch>
              <a:fillRect/>
            </a:stretch>
          </p:blipFill>
          <p:spPr>
            <a:xfrm>
              <a:off x="0" y="0"/>
              <a:ext cx="5153151" cy="2044700"/>
            </a:xfrm>
            <a:prstGeom prst="rect">
              <a:avLst/>
            </a:prstGeom>
            <a:effectLst/>
          </p:spPr>
        </p:pic>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65DC-363E-044E-9BD4-C57138090679}"/>
              </a:ext>
            </a:extLst>
          </p:cNvPr>
          <p:cNvSpPr>
            <a:spLocks noGrp="1"/>
          </p:cNvSpPr>
          <p:nvPr>
            <p:ph type="title"/>
          </p:nvPr>
        </p:nvSpPr>
        <p:spPr/>
        <p:txBody>
          <a:bodyPr>
            <a:normAutofit/>
          </a:bodyPr>
          <a:lstStyle/>
          <a:p>
            <a:r>
              <a:rPr lang="en-US" sz="7200" dirty="0"/>
              <a:t>Review: Test Driven Development (TDD) creates fast feedback loops</a:t>
            </a:r>
          </a:p>
        </p:txBody>
      </p:sp>
      <p:sp>
        <p:nvSpPr>
          <p:cNvPr id="5" name="Slide Number Placeholder 4">
            <a:extLst>
              <a:ext uri="{FF2B5EF4-FFF2-40B4-BE49-F238E27FC236}">
                <a16:creationId xmlns:a16="http://schemas.microsoft.com/office/drawing/2014/main" id="{478585A1-5C26-B64A-84C2-80B6FF14C874}"/>
              </a:ext>
            </a:extLst>
          </p:cNvPr>
          <p:cNvSpPr>
            <a:spLocks noGrp="1"/>
          </p:cNvSpPr>
          <p:nvPr>
            <p:ph type="sldNum" sz="quarter" idx="12"/>
          </p:nvPr>
        </p:nvSpPr>
        <p:spPr/>
        <p:txBody>
          <a:bodyPr/>
          <a:lstStyle/>
          <a:p>
            <a:fld id="{20F37917-FD3A-4669-9018-DA04BCDD3D75}" type="slidenum">
              <a:rPr lang="en-US" smtClean="0"/>
              <a:t>4</a:t>
            </a:fld>
            <a:endParaRPr lang="en-US" dirty="0"/>
          </a:p>
        </p:txBody>
      </p:sp>
      <p:sp>
        <p:nvSpPr>
          <p:cNvPr id="26" name="Rectangle 25">
            <a:extLst>
              <a:ext uri="{FF2B5EF4-FFF2-40B4-BE49-F238E27FC236}">
                <a16:creationId xmlns:a16="http://schemas.microsoft.com/office/drawing/2014/main" id="{0A327EB1-E262-0042-A1C5-3CAB460989E5}"/>
              </a:ext>
            </a:extLst>
          </p:cNvPr>
          <p:cNvSpPr/>
          <p:nvPr/>
        </p:nvSpPr>
        <p:spPr>
          <a:xfrm>
            <a:off x="7490092" y="3537369"/>
            <a:ext cx="3357796" cy="1971206"/>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400" dirty="0">
                <a:solidFill>
                  <a:schemeClr val="tx1"/>
                </a:solidFill>
              </a:rPr>
              <a:t>User story &amp; conditions of satisfaction</a:t>
            </a:r>
          </a:p>
        </p:txBody>
      </p:sp>
      <p:sp>
        <p:nvSpPr>
          <p:cNvPr id="27" name="Rounded Rectangle 26">
            <a:extLst>
              <a:ext uri="{FF2B5EF4-FFF2-40B4-BE49-F238E27FC236}">
                <a16:creationId xmlns:a16="http://schemas.microsoft.com/office/drawing/2014/main" id="{F73BF0B2-739B-A547-B618-E2582CFA95DD}"/>
              </a:ext>
            </a:extLst>
          </p:cNvPr>
          <p:cNvSpPr/>
          <p:nvPr/>
        </p:nvSpPr>
        <p:spPr>
          <a:xfrm>
            <a:off x="3657600" y="3988855"/>
            <a:ext cx="3057992" cy="1139254"/>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400" dirty="0">
                <a:solidFill>
                  <a:schemeClr val="tx1"/>
                </a:solidFill>
              </a:rPr>
              <a:t>1. Start here</a:t>
            </a:r>
          </a:p>
        </p:txBody>
      </p:sp>
      <p:sp>
        <p:nvSpPr>
          <p:cNvPr id="31" name="Rounded Rectangle 30">
            <a:extLst>
              <a:ext uri="{FF2B5EF4-FFF2-40B4-BE49-F238E27FC236}">
                <a16:creationId xmlns:a16="http://schemas.microsoft.com/office/drawing/2014/main" id="{D7F5637E-8C5B-DF43-97A8-019657A0390E}"/>
              </a:ext>
            </a:extLst>
          </p:cNvPr>
          <p:cNvSpPr/>
          <p:nvPr/>
        </p:nvSpPr>
        <p:spPr>
          <a:xfrm>
            <a:off x="12526782" y="4794205"/>
            <a:ext cx="3357796" cy="1139254"/>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400" dirty="0">
                <a:solidFill>
                  <a:schemeClr val="tx1"/>
                </a:solidFill>
              </a:rPr>
              <a:t>2. Write a test</a:t>
            </a:r>
          </a:p>
        </p:txBody>
      </p:sp>
      <p:sp>
        <p:nvSpPr>
          <p:cNvPr id="32" name="Rounded Rectangle 31">
            <a:extLst>
              <a:ext uri="{FF2B5EF4-FFF2-40B4-BE49-F238E27FC236}">
                <a16:creationId xmlns:a16="http://schemas.microsoft.com/office/drawing/2014/main" id="{773C88BD-BB29-9C47-B63A-D658B23C5CCF}"/>
              </a:ext>
            </a:extLst>
          </p:cNvPr>
          <p:cNvSpPr/>
          <p:nvPr/>
        </p:nvSpPr>
        <p:spPr>
          <a:xfrm>
            <a:off x="16754012" y="7956729"/>
            <a:ext cx="3357796" cy="1139254"/>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400" dirty="0">
                <a:solidFill>
                  <a:schemeClr val="tx1"/>
                </a:solidFill>
              </a:rPr>
              <a:t>3. Write code</a:t>
            </a:r>
          </a:p>
        </p:txBody>
      </p:sp>
      <p:sp>
        <p:nvSpPr>
          <p:cNvPr id="33" name="Rounded Rectangle 32">
            <a:extLst>
              <a:ext uri="{FF2B5EF4-FFF2-40B4-BE49-F238E27FC236}">
                <a16:creationId xmlns:a16="http://schemas.microsoft.com/office/drawing/2014/main" id="{69054FFA-E95D-2E43-B90C-0A701D5E6D0E}"/>
              </a:ext>
            </a:extLst>
          </p:cNvPr>
          <p:cNvSpPr/>
          <p:nvPr/>
        </p:nvSpPr>
        <p:spPr>
          <a:xfrm>
            <a:off x="13436185" y="12173507"/>
            <a:ext cx="3947410" cy="1139254"/>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400" dirty="0">
                <a:solidFill>
                  <a:schemeClr val="tx1"/>
                </a:solidFill>
              </a:rPr>
              <a:t>4. Refactor design</a:t>
            </a:r>
          </a:p>
        </p:txBody>
      </p:sp>
      <p:sp>
        <p:nvSpPr>
          <p:cNvPr id="34" name="Rounded Rectangle 33">
            <a:extLst>
              <a:ext uri="{FF2B5EF4-FFF2-40B4-BE49-F238E27FC236}">
                <a16:creationId xmlns:a16="http://schemas.microsoft.com/office/drawing/2014/main" id="{C72BB713-2D7B-E542-8870-5D540B68AA93}"/>
              </a:ext>
            </a:extLst>
          </p:cNvPr>
          <p:cNvSpPr/>
          <p:nvPr/>
        </p:nvSpPr>
        <p:spPr>
          <a:xfrm>
            <a:off x="5461425" y="8014095"/>
            <a:ext cx="3057990" cy="1139254"/>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400" dirty="0">
                <a:solidFill>
                  <a:schemeClr val="tx1"/>
                </a:solidFill>
              </a:rPr>
              <a:t>5. Strengthen Test</a:t>
            </a:r>
          </a:p>
        </p:txBody>
      </p:sp>
      <p:sp>
        <p:nvSpPr>
          <p:cNvPr id="28" name="Oval 27">
            <a:extLst>
              <a:ext uri="{FF2B5EF4-FFF2-40B4-BE49-F238E27FC236}">
                <a16:creationId xmlns:a16="http://schemas.microsoft.com/office/drawing/2014/main" id="{400D6736-7A12-EA4D-BED5-85059CBCAD34}"/>
              </a:ext>
            </a:extLst>
          </p:cNvPr>
          <p:cNvSpPr/>
          <p:nvPr/>
        </p:nvSpPr>
        <p:spPr>
          <a:xfrm>
            <a:off x="10909101" y="6097951"/>
            <a:ext cx="2428406" cy="2428406"/>
          </a:xfrm>
          <a:prstGeom prst="ellipse">
            <a:avLst/>
          </a:prstGeom>
          <a:solidFill>
            <a:srgbClr val="C0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bg2"/>
                </a:solidFill>
              </a:rPr>
              <a:t>Failing Test</a:t>
            </a:r>
          </a:p>
        </p:txBody>
      </p:sp>
      <p:sp>
        <p:nvSpPr>
          <p:cNvPr id="36" name="Oval 35">
            <a:extLst>
              <a:ext uri="{FF2B5EF4-FFF2-40B4-BE49-F238E27FC236}">
                <a16:creationId xmlns:a16="http://schemas.microsoft.com/office/drawing/2014/main" id="{5EC28E44-27D7-2C4C-939F-1AEE36AF6850}"/>
              </a:ext>
            </a:extLst>
          </p:cNvPr>
          <p:cNvSpPr/>
          <p:nvPr/>
        </p:nvSpPr>
        <p:spPr>
          <a:xfrm>
            <a:off x="14205680" y="8556788"/>
            <a:ext cx="2520848" cy="2520848"/>
          </a:xfrm>
          <a:prstGeom prst="ellipse">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solidFill>
              </a:rPr>
              <a:t>Passing Test</a:t>
            </a:r>
          </a:p>
        </p:txBody>
      </p:sp>
      <p:sp>
        <p:nvSpPr>
          <p:cNvPr id="37" name="Oval 36">
            <a:extLst>
              <a:ext uri="{FF2B5EF4-FFF2-40B4-BE49-F238E27FC236}">
                <a16:creationId xmlns:a16="http://schemas.microsoft.com/office/drawing/2014/main" id="{56E26CEF-BAB3-2D48-9775-1BF46CAE5A60}"/>
              </a:ext>
            </a:extLst>
          </p:cNvPr>
          <p:cNvSpPr/>
          <p:nvPr/>
        </p:nvSpPr>
        <p:spPr>
          <a:xfrm>
            <a:off x="9807326" y="10871666"/>
            <a:ext cx="2520848" cy="2520848"/>
          </a:xfrm>
          <a:prstGeom prst="ellipse">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solidFill>
              </a:rPr>
              <a:t>Passing Test, better design</a:t>
            </a:r>
          </a:p>
        </p:txBody>
      </p:sp>
      <p:cxnSp>
        <p:nvCxnSpPr>
          <p:cNvPr id="35" name="Curved Connector 34">
            <a:extLst>
              <a:ext uri="{FF2B5EF4-FFF2-40B4-BE49-F238E27FC236}">
                <a16:creationId xmlns:a16="http://schemas.microsoft.com/office/drawing/2014/main" id="{20343F95-865E-5D44-B937-4A7B8F17D852}"/>
              </a:ext>
            </a:extLst>
          </p:cNvPr>
          <p:cNvCxnSpPr>
            <a:cxnSpLocks/>
            <a:stCxn id="26" idx="3"/>
            <a:endCxn id="28" idx="0"/>
          </p:cNvCxnSpPr>
          <p:nvPr/>
        </p:nvCxnSpPr>
        <p:spPr>
          <a:xfrm>
            <a:off x="10847888" y="4522973"/>
            <a:ext cx="1275416" cy="1574978"/>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57256352-BE26-BA45-84E1-4674919B8B5B}"/>
              </a:ext>
            </a:extLst>
          </p:cNvPr>
          <p:cNvCxnSpPr>
            <a:cxnSpLocks/>
            <a:stCxn id="36" idx="4"/>
            <a:endCxn id="37" idx="6"/>
          </p:cNvCxnSpPr>
          <p:nvPr/>
        </p:nvCxnSpPr>
        <p:spPr>
          <a:xfrm rot="5400000">
            <a:off x="13369915" y="10035899"/>
            <a:ext cx="1054454" cy="3137930"/>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C6EC718E-2946-9042-AE5E-64AEB8C6E0D9}"/>
              </a:ext>
            </a:extLst>
          </p:cNvPr>
          <p:cNvCxnSpPr>
            <a:cxnSpLocks/>
            <a:stCxn id="28" idx="6"/>
            <a:endCxn id="36" idx="0"/>
          </p:cNvCxnSpPr>
          <p:nvPr/>
        </p:nvCxnSpPr>
        <p:spPr>
          <a:xfrm>
            <a:off x="13337507" y="7312155"/>
            <a:ext cx="2128598" cy="1244634"/>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6A68BA44-F471-BA40-8F22-36E746A5EC75}"/>
              </a:ext>
            </a:extLst>
          </p:cNvPr>
          <p:cNvCxnSpPr>
            <a:cxnSpLocks/>
            <a:stCxn id="37" idx="2"/>
            <a:endCxn id="28" idx="2"/>
          </p:cNvCxnSpPr>
          <p:nvPr/>
        </p:nvCxnSpPr>
        <p:spPr>
          <a:xfrm rot="10800000" flipH="1">
            <a:off x="9807325" y="7312154"/>
            <a:ext cx="1101774" cy="4819936"/>
          </a:xfrm>
          <a:prstGeom prst="curvedConnector3">
            <a:avLst>
              <a:gd name="adj1" fmla="val -10952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11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onsider Observability of Apps, Too"/>
          <p:cNvSpPr txBox="1">
            <a:spLocks noGrp="1"/>
          </p:cNvSpPr>
          <p:nvPr>
            <p:ph type="title"/>
          </p:nvPr>
        </p:nvSpPr>
        <p:spPr>
          <a:prstGeom prst="rect">
            <a:avLst/>
          </a:prstGeom>
        </p:spPr>
        <p:txBody>
          <a:bodyPr>
            <a:normAutofit/>
          </a:bodyPr>
          <a:lstStyle/>
          <a:p>
            <a:pPr lvl="1">
              <a:defRPr sz="8500" spc="-170">
                <a:solidFill>
                  <a:srgbClr val="005493"/>
                </a:solidFill>
              </a:defRPr>
            </a:pPr>
            <a:r>
              <a:rPr lang="en-US" sz="7200" dirty="0">
                <a:solidFill>
                  <a:srgbClr val="0070C0"/>
                </a:solidFill>
              </a:rPr>
              <a:t>New Tools allow Observability inside of Apps, Too</a:t>
            </a:r>
          </a:p>
        </p:txBody>
      </p:sp>
      <p:pic>
        <p:nvPicPr>
          <p:cNvPr id="490" name="Image" descr="Image"/>
          <p:cNvPicPr>
            <a:picLocks noChangeAspect="1"/>
          </p:cNvPicPr>
          <p:nvPr/>
        </p:nvPicPr>
        <p:blipFill>
          <a:blip r:embed="rId3"/>
          <a:stretch>
            <a:fillRect/>
          </a:stretch>
        </p:blipFill>
        <p:spPr>
          <a:xfrm>
            <a:off x="4572000" y="3736258"/>
            <a:ext cx="15240000" cy="8496301"/>
          </a:xfrm>
          <a:prstGeom prst="rect">
            <a:avLst/>
          </a:prstGeom>
          <a:ln w="12700">
            <a:miter lim="400000"/>
          </a:ln>
        </p:spPr>
      </p:pic>
      <p:sp>
        <p:nvSpPr>
          <p:cNvPr id="491" name="Screenshot: https://www.akitasoftware.com/blog-posts/plug-and-play-endpoint-views-for-metrics-errors"/>
          <p:cNvSpPr txBox="1"/>
          <p:nvPr/>
        </p:nvSpPr>
        <p:spPr>
          <a:xfrm>
            <a:off x="2488555" y="12744804"/>
            <a:ext cx="13920490"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Screenshot: </a:t>
            </a:r>
            <a:r>
              <a:rPr u="sng" dirty="0">
                <a:solidFill>
                  <a:srgbClr val="0000FF"/>
                </a:solidFill>
                <a:uFill>
                  <a:solidFill>
                    <a:srgbClr val="0000FF"/>
                  </a:solidFill>
                </a:uFill>
                <a:hlinkClick r:id="rId4"/>
              </a:rPr>
              <a:t>https://www.akitasoftware.com/blog-posts/plug-and-play-endpoint-views-for-metrics-errors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xfrm>
            <a:off x="1206500" y="1079499"/>
            <a:ext cx="21971000" cy="1433166"/>
          </a:xfrm>
          <a:prstGeom prst="rect">
            <a:avLst/>
          </a:prstGeom>
        </p:spPr>
        <p:txBody>
          <a:bodyPr>
            <a:normAutofit/>
          </a:bodyPr>
          <a:lstStyle>
            <a:lvl1pPr>
              <a:defRPr sz="7600" spc="-200"/>
            </a:lvl1pPr>
          </a:lstStyle>
          <a:p>
            <a:r>
              <a:rPr sz="7200" dirty="0"/>
              <a:t>Monitoring Services Take Automated Actions</a:t>
            </a:r>
          </a:p>
        </p:txBody>
      </p:sp>
      <p:sp>
        <p:nvSpPr>
          <p:cNvPr id="494" name="Text Placeholder 2"/>
          <p:cNvSpPr txBox="1">
            <a:spLocks noGrp="1"/>
          </p:cNvSpPr>
          <p:nvPr>
            <p:ph type="body" sz="quarter" idx="1"/>
          </p:nvPr>
        </p:nvSpPr>
        <p:spPr>
          <a:xfrm>
            <a:off x="1206500" y="2372960"/>
            <a:ext cx="21971000" cy="934780"/>
          </a:xfrm>
          <a:prstGeom prst="rect">
            <a:avLst/>
          </a:prstGeom>
        </p:spPr>
        <p:txBody>
          <a:bodyPr>
            <a:normAutofit lnSpcReduction="10000"/>
          </a:bodyPr>
          <a:lstStyle/>
          <a:p>
            <a:endParaRPr/>
          </a:p>
        </p:txBody>
      </p:sp>
      <p:sp>
        <p:nvSpPr>
          <p:cNvPr id="495" name="Text Placeholder 3"/>
          <p:cNvSpPr txBox="1">
            <a:spLocks noGrp="1"/>
          </p:cNvSpPr>
          <p:nvPr>
            <p:ph type="body" idx="21"/>
          </p:nvPr>
        </p:nvSpPr>
        <p:spPr>
          <a:prstGeom prst="rect">
            <a:avLst/>
          </a:prstGeom>
        </p:spPr>
        <p:txBody>
          <a:bodyPr/>
          <a:lstStyle/>
          <a:p>
            <a:endParaRPr/>
          </a:p>
        </p:txBody>
      </p:sp>
      <p:pic>
        <p:nvPicPr>
          <p:cNvPr id="496" name="Picture 5" descr="Picture 5"/>
          <p:cNvPicPr>
            <a:picLocks noChangeAspect="1"/>
          </p:cNvPicPr>
          <p:nvPr/>
        </p:nvPicPr>
        <p:blipFill>
          <a:blip r:embed="rId3"/>
          <a:stretch>
            <a:fillRect/>
          </a:stretch>
        </p:blipFill>
        <p:spPr>
          <a:xfrm>
            <a:off x="0" y="2456993"/>
            <a:ext cx="24034750" cy="11504609"/>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15854539" y="-1"/>
            <a:ext cx="9032766" cy="13716002"/>
          </a:xfrm>
          <a:prstGeom prst="rect">
            <a:avLst/>
          </a:prstGeom>
          <a:ln w="12700">
            <a:miter lim="400000"/>
          </a:ln>
        </p:spPr>
      </p:pic>
      <p:sp>
        <p:nvSpPr>
          <p:cNvPr id="476" name="Beware of Metrics"/>
          <p:cNvSpPr txBox="1">
            <a:spLocks noGrp="1"/>
          </p:cNvSpPr>
          <p:nvPr>
            <p:ph type="title"/>
          </p:nvPr>
        </p:nvSpPr>
        <p:spPr>
          <a:prstGeom prst="rect">
            <a:avLst/>
          </a:prstGeom>
        </p:spPr>
        <p:txBody>
          <a:bodyPr/>
          <a:lstStyle/>
          <a:p>
            <a:r>
              <a:rPr dirty="0"/>
              <a:t>Beware of Metrics</a:t>
            </a:r>
          </a:p>
        </p:txBody>
      </p:sp>
      <p:sp>
        <p:nvSpPr>
          <p:cNvPr id="477" name="McNamara Fallacy"/>
          <p:cNvSpPr txBox="1">
            <a:spLocks noGrp="1"/>
          </p:cNvSpPr>
          <p:nvPr>
            <p:ph type="body" idx="1"/>
          </p:nvPr>
        </p:nvSpPr>
        <p:spPr>
          <a:xfrm>
            <a:off x="429699" y="1753618"/>
            <a:ext cx="15238669" cy="10208764"/>
          </a:xfrm>
          <a:prstGeom prst="rect">
            <a:avLst/>
          </a:prstGeom>
        </p:spPr>
        <p:txBody>
          <a:bodyPr>
            <a:normAutofit/>
          </a:bodyPr>
          <a:lstStyle/>
          <a:p>
            <a:r>
              <a:rPr sz="5400" dirty="0">
                <a:latin typeface="Calibri" panose="020F0502020204030204" pitchFamily="34" charset="0"/>
                <a:cs typeface="Calibri" panose="020F0502020204030204" pitchFamily="34" charset="0"/>
              </a:rPr>
              <a:t>McNamara Fallacy</a:t>
            </a:r>
          </a:p>
          <a:p>
            <a:pPr lvl="1">
              <a:buFont typeface="Arial" panose="020B0604020202020204" pitchFamily="34" charset="0"/>
              <a:buChar char="•"/>
            </a:pPr>
            <a:r>
              <a:rPr sz="5400" dirty="0">
                <a:latin typeface="Calibri" panose="020F0502020204030204" pitchFamily="34" charset="0"/>
                <a:cs typeface="Calibri" panose="020F0502020204030204" pitchFamily="34" charset="0"/>
              </a:rPr>
              <a:t>Measure whatever can be easily measured</a:t>
            </a:r>
          </a:p>
          <a:p>
            <a:pPr lvl="1">
              <a:buFont typeface="Arial" panose="020B0604020202020204" pitchFamily="34" charset="0"/>
              <a:buChar char="•"/>
            </a:pPr>
            <a:r>
              <a:rPr sz="5400" dirty="0">
                <a:latin typeface="Calibri" panose="020F0502020204030204" pitchFamily="34" charset="0"/>
                <a:cs typeface="Calibri" panose="020F0502020204030204" pitchFamily="34" charset="0"/>
              </a:rPr>
              <a:t>Disregard that which cannot be measured easily</a:t>
            </a:r>
          </a:p>
          <a:p>
            <a:pPr lvl="1">
              <a:buFont typeface="Arial" panose="020B0604020202020204" pitchFamily="34" charset="0"/>
              <a:buChar char="•"/>
            </a:pPr>
            <a:r>
              <a:rPr sz="5400" dirty="0">
                <a:latin typeface="Calibri" panose="020F0502020204030204" pitchFamily="34" charset="0"/>
                <a:cs typeface="Calibri" panose="020F0502020204030204" pitchFamily="34" charset="0"/>
              </a:rPr>
              <a:t>Presume that which cannot be measured easily is not important</a:t>
            </a:r>
          </a:p>
          <a:p>
            <a:pPr lvl="1">
              <a:buFont typeface="Arial" panose="020B0604020202020204" pitchFamily="34" charset="0"/>
              <a:buChar char="•"/>
            </a:pPr>
            <a:r>
              <a:rPr sz="5400" dirty="0">
                <a:latin typeface="Calibri" panose="020F0502020204030204" pitchFamily="34" charset="0"/>
                <a:cs typeface="Calibri" panose="020F0502020204030204" pitchFamily="34" charset="0"/>
              </a:rPr>
              <a:t>Presume that which cannot be measured easily does not exist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rPr dirty="0"/>
              <a:t>Deployment Example: Facebook.com</a:t>
            </a:r>
          </a:p>
        </p:txBody>
      </p:sp>
      <p:sp>
        <p:nvSpPr>
          <p:cNvPr id="360" name="Pre-2016"/>
          <p:cNvSpPr txBox="1">
            <a:spLocks noGrp="1"/>
          </p:cNvSpPr>
          <p:nvPr>
            <p:ph type="body" idx="1"/>
          </p:nvPr>
        </p:nvSpPr>
        <p:spPr>
          <a:prstGeom prst="rect">
            <a:avLst/>
          </a:prstGeom>
        </p:spPr>
        <p:txBody>
          <a:bodyPr/>
          <a:lstStyle/>
          <a:p>
            <a:r>
              <a:t>Pre-2016</a:t>
            </a:r>
          </a:p>
        </p:txBody>
      </p:sp>
      <p:sp>
        <p:nvSpPr>
          <p:cNvPr id="361" name="Rounded Rectangle"/>
          <p:cNvSpPr/>
          <p:nvPr/>
        </p:nvSpPr>
        <p:spPr>
          <a:xfrm>
            <a:off x="11920773" y="6567157"/>
            <a:ext cx="8175691" cy="535785"/>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62" name="~1 week of development"/>
          <p:cNvSpPr txBox="1"/>
          <p:nvPr/>
        </p:nvSpPr>
        <p:spPr>
          <a:xfrm>
            <a:off x="11999235" y="6522313"/>
            <a:ext cx="8018767" cy="62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3200">
                <a:solidFill>
                  <a:srgbClr val="FFFFFF"/>
                </a:solidFill>
                <a:latin typeface="Helvetica Light"/>
                <a:ea typeface="Helvetica Light"/>
                <a:cs typeface="Helvetica Light"/>
                <a:sym typeface="Helvetica Light"/>
              </a:defRPr>
            </a:lvl1pPr>
          </a:lstStyle>
          <a:p>
            <a:r>
              <a:t>~1 week of development</a:t>
            </a:r>
          </a:p>
        </p:txBody>
      </p:sp>
      <p:sp>
        <p:nvSpPr>
          <p:cNvPr id="363" name="3x Daily"/>
          <p:cNvSpPr txBox="1"/>
          <p:nvPr/>
        </p:nvSpPr>
        <p:spPr>
          <a:xfrm>
            <a:off x="15885925" y="12563741"/>
            <a:ext cx="1781376" cy="68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a:latin typeface="Helvetica Light"/>
                <a:ea typeface="Helvetica Light"/>
                <a:cs typeface="Helvetica Light"/>
                <a:sym typeface="Helvetica Light"/>
              </a:defRPr>
            </a:lvl1pPr>
          </a:lstStyle>
          <a:p>
            <a:r>
              <a:t>3x Daily</a:t>
            </a:r>
          </a:p>
        </p:txBody>
      </p:sp>
      <p:sp>
        <p:nvSpPr>
          <p:cNvPr id="364" name="Line"/>
          <p:cNvSpPr/>
          <p:nvPr/>
        </p:nvSpPr>
        <p:spPr>
          <a:xfrm flipH="1">
            <a:off x="14966858" y="9197577"/>
            <a:ext cx="3"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5" name="Line"/>
          <p:cNvSpPr/>
          <p:nvPr/>
        </p:nvSpPr>
        <p:spPr>
          <a:xfrm>
            <a:off x="16488694" y="9197577"/>
            <a:ext cx="2"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6" name="Line"/>
          <p:cNvSpPr/>
          <p:nvPr/>
        </p:nvSpPr>
        <p:spPr>
          <a:xfrm>
            <a:off x="17978355" y="9197577"/>
            <a:ext cx="2"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7" name="Line"/>
          <p:cNvSpPr/>
          <p:nvPr/>
        </p:nvSpPr>
        <p:spPr>
          <a:xfrm>
            <a:off x="19468016" y="9197577"/>
            <a:ext cx="3"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8" name="Rounded Rectangle"/>
          <p:cNvSpPr/>
          <p:nvPr/>
        </p:nvSpPr>
        <p:spPr>
          <a:xfrm>
            <a:off x="11867197" y="8656704"/>
            <a:ext cx="2501712" cy="535785"/>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69" name="Stabilize"/>
          <p:cNvSpPr txBox="1"/>
          <p:nvPr/>
        </p:nvSpPr>
        <p:spPr>
          <a:xfrm>
            <a:off x="11945659" y="8649959"/>
            <a:ext cx="2344786" cy="549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2700">
                <a:solidFill>
                  <a:srgbClr val="FFFFFF"/>
                </a:solidFill>
                <a:latin typeface="Helvetica Light"/>
                <a:ea typeface="Helvetica Light"/>
                <a:cs typeface="Helvetica Light"/>
                <a:sym typeface="Helvetica Light"/>
              </a:defRPr>
            </a:lvl1pPr>
          </a:lstStyle>
          <a:p>
            <a:r>
              <a:t>Stabilize</a:t>
            </a:r>
          </a:p>
        </p:txBody>
      </p:sp>
      <p:sp>
        <p:nvSpPr>
          <p:cNvPr id="370" name="Line"/>
          <p:cNvSpPr/>
          <p:nvPr/>
        </p:nvSpPr>
        <p:spPr>
          <a:xfrm>
            <a:off x="11627154" y="7375921"/>
            <a:ext cx="4" cy="1909701"/>
          </a:xfrm>
          <a:prstGeom prst="line">
            <a:avLst/>
          </a:prstGeom>
          <a:ln w="50800">
            <a:solidFill>
              <a:srgbClr val="A92633"/>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71" name="Line"/>
          <p:cNvSpPr/>
          <p:nvPr/>
        </p:nvSpPr>
        <p:spPr>
          <a:xfrm>
            <a:off x="11572986" y="9376822"/>
            <a:ext cx="9856546" cy="1"/>
          </a:xfrm>
          <a:prstGeom prst="line">
            <a:avLst/>
          </a:prstGeom>
          <a:ln w="25400">
            <a:solidFill>
              <a:srgbClr val="000000"/>
            </a:solidFill>
            <a:miter lim="400000"/>
          </a:ln>
        </p:spPr>
        <p:txBody>
          <a:bodyPr lIns="45718" tIns="45718" rIns="45718" bIns="45718"/>
          <a:lstStyle/>
          <a:p>
            <a:pPr algn="ctr" defTabSz="2438337">
              <a:defRPr sz="2400">
                <a:solidFill>
                  <a:srgbClr val="5E5E5E"/>
                </a:solidFill>
              </a:defRPr>
            </a:pPr>
            <a:endParaRPr/>
          </a:p>
        </p:txBody>
      </p:sp>
      <p:sp>
        <p:nvSpPr>
          <p:cNvPr id="372" name="release branch"/>
          <p:cNvSpPr txBox="1"/>
          <p:nvPr/>
        </p:nvSpPr>
        <p:spPr>
          <a:xfrm>
            <a:off x="12142042" y="10006663"/>
            <a:ext cx="3222013" cy="68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a:latin typeface="Helvetica Light"/>
                <a:ea typeface="Helvetica Light"/>
                <a:cs typeface="Helvetica Light"/>
                <a:sym typeface="Helvetica Light"/>
              </a:defRPr>
            </a:lvl1pPr>
          </a:lstStyle>
          <a:p>
            <a:r>
              <a:t>release branch</a:t>
            </a:r>
          </a:p>
        </p:txBody>
      </p:sp>
      <p:sp>
        <p:nvSpPr>
          <p:cNvPr id="373" name="Weekly"/>
          <p:cNvSpPr txBox="1"/>
          <p:nvPr/>
        </p:nvSpPr>
        <p:spPr>
          <a:xfrm>
            <a:off x="10358566" y="9215108"/>
            <a:ext cx="1620899" cy="688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a:latin typeface="Helvetica Light"/>
                <a:ea typeface="Helvetica Light"/>
                <a:cs typeface="Helvetica Light"/>
                <a:sym typeface="Helvetica Light"/>
              </a:defRPr>
            </a:lvl1pPr>
          </a:lstStyle>
          <a:p>
            <a:r>
              <a:t>Weekly</a:t>
            </a:r>
          </a:p>
        </p:txBody>
      </p:sp>
      <p:sp>
        <p:nvSpPr>
          <p:cNvPr id="374" name="3 days"/>
          <p:cNvSpPr txBox="1"/>
          <p:nvPr/>
        </p:nvSpPr>
        <p:spPr>
          <a:xfrm>
            <a:off x="11945659" y="7879091"/>
            <a:ext cx="1680081" cy="752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4000">
                <a:latin typeface="Helvetica Light"/>
                <a:ea typeface="Helvetica Light"/>
                <a:cs typeface="Helvetica Light"/>
                <a:sym typeface="Helvetica Light"/>
              </a:defRPr>
            </a:lvl1pPr>
          </a:lstStyle>
          <a:p>
            <a:r>
              <a:t>3 days</a:t>
            </a:r>
          </a:p>
        </p:txBody>
      </p:sp>
      <p:sp>
        <p:nvSpPr>
          <p:cNvPr id="375" name="All changes from week…"/>
          <p:cNvSpPr txBox="1"/>
          <p:nvPr/>
        </p:nvSpPr>
        <p:spPr>
          <a:xfrm>
            <a:off x="7739908" y="9905859"/>
            <a:ext cx="4128639" cy="1006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p>
            <a:pPr algn="ctr" defTabSz="821529">
              <a:defRPr sz="2800" i="1"/>
            </a:pPr>
            <a:r>
              <a:t>All changes from week</a:t>
            </a:r>
          </a:p>
          <a:p>
            <a:pPr algn="ctr" defTabSz="821529">
              <a:defRPr sz="2800" i="1"/>
            </a:pPr>
            <a:r>
              <a:t>that are ready for release</a:t>
            </a:r>
          </a:p>
        </p:txBody>
      </p:sp>
      <p:sp>
        <p:nvSpPr>
          <p:cNvPr id="376" name="Rounded Rectangle"/>
          <p:cNvSpPr/>
          <p:nvPr/>
        </p:nvSpPr>
        <p:spPr>
          <a:xfrm>
            <a:off x="14505499" y="8656702"/>
            <a:ext cx="6210324" cy="535786"/>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77" name="Release Branch"/>
          <p:cNvSpPr/>
          <p:nvPr/>
        </p:nvSpPr>
        <p:spPr>
          <a:xfrm>
            <a:off x="14248310" y="8690632"/>
            <a:ext cx="605339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2800">
                <a:solidFill>
                  <a:srgbClr val="FFFFFF"/>
                </a:solidFill>
                <a:latin typeface="Helvetica Light"/>
                <a:ea typeface="Helvetica Light"/>
                <a:cs typeface="Helvetica Light"/>
                <a:sym typeface="Helvetica Light"/>
              </a:defRPr>
            </a:lvl1pPr>
          </a:lstStyle>
          <a:p>
            <a:r>
              <a:t>Release Branch</a:t>
            </a:r>
          </a:p>
        </p:txBody>
      </p:sp>
      <p:sp>
        <p:nvSpPr>
          <p:cNvPr id="378" name="4 days"/>
          <p:cNvSpPr txBox="1"/>
          <p:nvPr/>
        </p:nvSpPr>
        <p:spPr>
          <a:xfrm>
            <a:off x="14532494" y="7909853"/>
            <a:ext cx="1680081" cy="752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4000">
                <a:latin typeface="Helvetica Light"/>
                <a:ea typeface="Helvetica Light"/>
                <a:cs typeface="Helvetica Light"/>
                <a:sym typeface="Helvetica Light"/>
              </a:defRPr>
            </a:lvl1pPr>
          </a:lstStyle>
          <a:p>
            <a:r>
              <a:t>4 days</a:t>
            </a:r>
          </a:p>
        </p:txBody>
      </p:sp>
      <p:sp>
        <p:nvSpPr>
          <p:cNvPr id="379" name="All changes that survived stabilizing"/>
          <p:cNvSpPr txBox="1"/>
          <p:nvPr/>
        </p:nvSpPr>
        <p:spPr>
          <a:xfrm>
            <a:off x="16284179" y="7998753"/>
            <a:ext cx="5769122" cy="574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2800" i="1"/>
            </a:lvl1pPr>
          </a:lstStyle>
          <a:p>
            <a:r>
              <a:t>All changes that survived stabilizing</a:t>
            </a:r>
          </a:p>
        </p:txBody>
      </p:sp>
      <p:sp>
        <p:nvSpPr>
          <p:cNvPr id="380" name="Rounded Rectangle"/>
          <p:cNvSpPr/>
          <p:nvPr/>
        </p:nvSpPr>
        <p:spPr>
          <a:xfrm>
            <a:off x="3509007" y="4275415"/>
            <a:ext cx="8175691" cy="535783"/>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81" name="Developers working in their own branch"/>
          <p:cNvSpPr txBox="1"/>
          <p:nvPr/>
        </p:nvSpPr>
        <p:spPr>
          <a:xfrm>
            <a:off x="3587469" y="4268670"/>
            <a:ext cx="8018767" cy="549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2700">
                <a:solidFill>
                  <a:srgbClr val="FFFFFF"/>
                </a:solidFill>
                <a:latin typeface="Helvetica Light"/>
                <a:ea typeface="Helvetica Light"/>
                <a:cs typeface="Helvetica Light"/>
                <a:sym typeface="Helvetica Light"/>
              </a:defRPr>
            </a:lvl1pPr>
          </a:lstStyle>
          <a:p>
            <a:r>
              <a:t>Developers working in their own branch</a:t>
            </a:r>
          </a:p>
        </p:txBody>
      </p:sp>
      <p:sp>
        <p:nvSpPr>
          <p:cNvPr id="382" name="Your change doesn’t go out unless you’re there that day at that time to support it!"/>
          <p:cNvSpPr txBox="1"/>
          <p:nvPr/>
        </p:nvSpPr>
        <p:spPr>
          <a:xfrm>
            <a:off x="9086075" y="12347547"/>
            <a:ext cx="5504709" cy="1438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2800" i="1"/>
            </a:lvl1pPr>
          </a:lstStyle>
          <a:p>
            <a:r>
              <a:t>Your change doesn’t go out unless you’re there that day at that time to support it!</a:t>
            </a:r>
          </a:p>
        </p:txBody>
      </p:sp>
      <p:sp>
        <p:nvSpPr>
          <p:cNvPr id="383" name="Rounded Rectangle"/>
          <p:cNvSpPr/>
          <p:nvPr/>
        </p:nvSpPr>
        <p:spPr>
          <a:xfrm>
            <a:off x="3509006" y="6567158"/>
            <a:ext cx="8175694" cy="535785"/>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84" name="~1 week of development"/>
          <p:cNvSpPr txBox="1"/>
          <p:nvPr/>
        </p:nvSpPr>
        <p:spPr>
          <a:xfrm>
            <a:off x="3587469" y="6535013"/>
            <a:ext cx="8018768" cy="60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3000">
                <a:solidFill>
                  <a:srgbClr val="FFFFFF"/>
                </a:solidFill>
                <a:latin typeface="Helvetica Light"/>
                <a:ea typeface="Helvetica Light"/>
                <a:cs typeface="Helvetica Light"/>
                <a:sym typeface="Helvetica Light"/>
              </a:defRPr>
            </a:lvl1pPr>
          </a:lstStyle>
          <a:p>
            <a:r>
              <a:t>~1 week of development</a:t>
            </a:r>
          </a:p>
        </p:txBody>
      </p:sp>
      <p:sp>
        <p:nvSpPr>
          <p:cNvPr id="385" name="master branch"/>
          <p:cNvSpPr txBox="1"/>
          <p:nvPr/>
        </p:nvSpPr>
        <p:spPr>
          <a:xfrm>
            <a:off x="3754980" y="7736950"/>
            <a:ext cx="3954041" cy="841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4600">
                <a:latin typeface="Helvetica Light"/>
                <a:ea typeface="Helvetica Light"/>
                <a:cs typeface="Helvetica Light"/>
                <a:sym typeface="Helvetica Light"/>
              </a:defRPr>
            </a:lvl1pPr>
          </a:lstStyle>
          <a:p>
            <a:r>
              <a:t>master branch</a:t>
            </a:r>
          </a:p>
        </p:txBody>
      </p:sp>
      <p:sp>
        <p:nvSpPr>
          <p:cNvPr id="386" name="Line"/>
          <p:cNvSpPr/>
          <p:nvPr/>
        </p:nvSpPr>
        <p:spPr>
          <a:xfrm>
            <a:off x="3661674" y="7361901"/>
            <a:ext cx="17439475" cy="1"/>
          </a:xfrm>
          <a:prstGeom prst="line">
            <a:avLst/>
          </a:prstGeom>
          <a:ln w="25400">
            <a:solidFill>
              <a:srgbClr val="000000"/>
            </a:solidFill>
            <a:miter lim="400000"/>
          </a:ln>
        </p:spPr>
        <p:txBody>
          <a:bodyPr lIns="45718" tIns="45718" rIns="45718" bIns="45718"/>
          <a:lstStyle/>
          <a:p>
            <a:pPr algn="ctr" defTabSz="2438337">
              <a:defRPr sz="2400">
                <a:solidFill>
                  <a:srgbClr val="5E5E5E"/>
                </a:solidFill>
              </a:defRPr>
            </a:pPr>
            <a:endParaRPr/>
          </a:p>
        </p:txBody>
      </p:sp>
      <p:sp>
        <p:nvSpPr>
          <p:cNvPr id="387" name="Line"/>
          <p:cNvSpPr/>
          <p:nvPr/>
        </p:nvSpPr>
        <p:spPr>
          <a:xfrm flipH="1">
            <a:off x="3560821" y="4828716"/>
            <a:ext cx="8066338" cy="1643421"/>
          </a:xfrm>
          <a:prstGeom prst="line">
            <a:avLst/>
          </a:prstGeom>
          <a:ln w="50800">
            <a:solidFill>
              <a:srgbClr val="3284CC"/>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88" name="When feature is ready, push as 1 change to master branch"/>
          <p:cNvSpPr txBox="1"/>
          <p:nvPr/>
        </p:nvSpPr>
        <p:spPr>
          <a:xfrm>
            <a:off x="11881102" y="5780622"/>
            <a:ext cx="10787810" cy="62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3200">
                <a:latin typeface="Helvetica Light"/>
                <a:ea typeface="Helvetica Light"/>
                <a:cs typeface="Helvetica Light"/>
                <a:sym typeface="Helvetica Light"/>
              </a:defRPr>
            </a:lvl1pPr>
          </a:lstStyle>
          <a:p>
            <a:r>
              <a:t>When feature is ready, push as 1 change to master branch</a:t>
            </a:r>
          </a:p>
        </p:txBody>
      </p:sp>
      <p:sp>
        <p:nvSpPr>
          <p:cNvPr id="389" name="production"/>
          <p:cNvSpPr txBox="1"/>
          <p:nvPr/>
        </p:nvSpPr>
        <p:spPr>
          <a:xfrm>
            <a:off x="3721345" y="12451936"/>
            <a:ext cx="3030840" cy="854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4700">
                <a:latin typeface="Helvetica Light"/>
                <a:ea typeface="Helvetica Light"/>
                <a:cs typeface="Helvetica Light"/>
                <a:sym typeface="Helvetica Light"/>
              </a:defRPr>
            </a:lvl1pPr>
          </a:lstStyle>
          <a:p>
            <a:r>
              <a:t>production</a:t>
            </a:r>
          </a:p>
        </p:txBody>
      </p:sp>
      <p:sp>
        <p:nvSpPr>
          <p:cNvPr id="390" name="Line"/>
          <p:cNvSpPr/>
          <p:nvPr/>
        </p:nvSpPr>
        <p:spPr>
          <a:xfrm>
            <a:off x="3336779" y="11876484"/>
            <a:ext cx="18288007" cy="1"/>
          </a:xfrm>
          <a:prstGeom prst="line">
            <a:avLst/>
          </a:prstGeom>
          <a:ln w="25400">
            <a:solidFill>
              <a:srgbClr val="000000"/>
            </a:solidFill>
            <a:miter lim="400000"/>
          </a:ln>
        </p:spPr>
        <p:txBody>
          <a:bodyPr lIns="45718" tIns="45718" rIns="45718" bIns="45718"/>
          <a:lstStyle/>
          <a:p>
            <a:pPr algn="ctr" defTabSz="2438337">
              <a:defRPr sz="2400">
                <a:solidFill>
                  <a:srgbClr val="5E5E5E"/>
                </a:solidFill>
              </a:defRPr>
            </a:pPr>
            <a:endParaRPr/>
          </a:p>
        </p:txBody>
      </p:sp>
      <p:sp>
        <p:nvSpPr>
          <p:cNvPr id="391" name="“When in doubt back out”"/>
          <p:cNvSpPr txBox="1"/>
          <p:nvPr/>
        </p:nvSpPr>
        <p:spPr>
          <a:xfrm>
            <a:off x="17558506" y="12779347"/>
            <a:ext cx="5504709" cy="574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2800" i="1"/>
            </a:lvl1pPr>
          </a:lstStyle>
          <a:p>
            <a:r>
              <a:t>“When in doubt back out”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rPr dirty="0"/>
              <a:t>Deployment Example</a:t>
            </a:r>
          </a:p>
        </p:txBody>
      </p:sp>
      <p:sp>
        <p:nvSpPr>
          <p:cNvPr id="396" name="Chuck Rossi, Director Software Infrastructure &amp; Release Engineering @ Facebook"/>
          <p:cNvSpPr txBox="1">
            <a:spLocks noGrp="1"/>
          </p:cNvSpPr>
          <p:nvPr>
            <p:ph type="body" idx="1"/>
          </p:nvPr>
        </p:nvSpPr>
        <p:spPr>
          <a:prstGeom prst="rect">
            <a:avLst/>
          </a:prstGeom>
        </p:spPr>
        <p:txBody>
          <a:bodyPr/>
          <a:lstStyle/>
          <a:p>
            <a:r>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10379675" y="3261668"/>
            <a:ext cx="13728345" cy="6027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2438337">
              <a:defRPr sz="5500">
                <a:latin typeface="Helvetica Neue"/>
                <a:ea typeface="Helvetica Neue"/>
                <a:cs typeface="Helvetica Neue"/>
                <a:sym typeface="Helvetica Neue"/>
              </a:defRPr>
            </a:pPr>
            <a:r>
              <a:rPr dirty="0"/>
              <a:t>“Our main goal was to make sure that the new system made people’s experience better — or at least, didn’t make it worse. </a:t>
            </a:r>
            <a:br>
              <a:rPr dirty="0"/>
            </a:br>
            <a:r>
              <a:rPr dirty="0"/>
              <a:t>After a year of planning and development, over the course of three days </a:t>
            </a:r>
            <a:r>
              <a:rPr b="1" dirty="0"/>
              <a:t>we enabled</a:t>
            </a:r>
            <a:r>
              <a:rPr dirty="0"/>
              <a:t> </a:t>
            </a:r>
            <a:r>
              <a:rPr b="1" dirty="0"/>
              <a:t>100% of our production web servers to run code deployed directly from master</a:t>
            </a:r>
            <a:r>
              <a:rPr dirty="0"/>
              <a:t>”</a:t>
            </a:r>
          </a:p>
        </p:txBody>
      </p:sp>
      <p:pic>
        <p:nvPicPr>
          <p:cNvPr id="398" name="Image" descr="Image"/>
          <p:cNvPicPr>
            <a:picLocks noChangeAspect="1"/>
          </p:cNvPicPr>
          <p:nvPr/>
        </p:nvPicPr>
        <p:blipFill>
          <a:blip r:embed="rId3"/>
          <a:stretch>
            <a:fillRect/>
          </a:stretch>
        </p:blipFill>
        <p:spPr>
          <a:xfrm>
            <a:off x="429699" y="3294776"/>
            <a:ext cx="9512500" cy="7126447"/>
          </a:xfrm>
          <a:prstGeom prst="rect">
            <a:avLst/>
          </a:prstGeom>
          <a:ln w="12700">
            <a:miter lim="400000"/>
          </a:ln>
        </p:spPr>
      </p:pic>
      <p:sp>
        <p:nvSpPr>
          <p:cNvPr id="399" name="“Rapid release at massive scale” https://engineering.fb.com/2017/08/31/web/rapid-release-at-massive-scale/"/>
          <p:cNvSpPr txBox="1"/>
          <p:nvPr/>
        </p:nvSpPr>
        <p:spPr>
          <a:xfrm>
            <a:off x="3624777" y="12927567"/>
            <a:ext cx="16265704" cy="498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2438337">
              <a:defRPr sz="2600">
                <a:solidFill>
                  <a:srgbClr val="5E5E5E"/>
                </a:solidFill>
                <a:latin typeface="Helvetica Neue"/>
                <a:ea typeface="Helvetica Neue"/>
                <a:cs typeface="Helvetica Neue"/>
                <a:sym typeface="Helvetica Neue"/>
              </a:defRPr>
            </a:pPr>
            <a:r>
              <a:t>“Rapid release at massive scale” </a:t>
            </a:r>
            <a:r>
              <a:rPr u="sng">
                <a:solidFill>
                  <a:srgbClr val="0000FF"/>
                </a:solidFill>
                <a:uFill>
                  <a:solidFill>
                    <a:srgbClr val="0000FF"/>
                  </a:solidFill>
                </a:uFill>
                <a:hlinkClick r:id="rId4"/>
              </a:rPr>
              <a:t>https://engineering.fb.com/2017/08/31/web/rapid-release-at-massive-scale/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rPr dirty="0"/>
              <a:t>Deployment Example</a:t>
            </a:r>
          </a:p>
        </p:txBody>
      </p:sp>
      <p:sp>
        <p:nvSpPr>
          <p:cNvPr id="404" name="Post-2016: Truly continuous releases from master branch"/>
          <p:cNvSpPr txBox="1">
            <a:spLocks noGrp="1"/>
          </p:cNvSpPr>
          <p:nvPr>
            <p:ph type="body" idx="1"/>
          </p:nvPr>
        </p:nvSpPr>
        <p:spPr>
          <a:prstGeom prst="rect">
            <a:avLst/>
          </a:prstGeom>
        </p:spPr>
        <p:txBody>
          <a:bodyPr/>
          <a:lstStyle/>
          <a:p>
            <a:r>
              <a:t>Post-2016: Truly continuous releases from master branch</a:t>
            </a:r>
          </a:p>
        </p:txBody>
      </p:sp>
      <p:pic>
        <p:nvPicPr>
          <p:cNvPr id="405" name="GIYNPgGn5SctXdIGAAAAAAAkALkybj0JAAAB.jpg" descr="GIYNPgGn5SctXdIGAAAAAAAkALkybj0JAAAB.jpg"/>
          <p:cNvPicPr>
            <a:picLocks noChangeAspect="1"/>
          </p:cNvPicPr>
          <p:nvPr/>
        </p:nvPicPr>
        <p:blipFill>
          <a:blip r:embed="rId3"/>
          <a:stretch>
            <a:fillRect/>
          </a:stretch>
        </p:blipFill>
        <p:spPr>
          <a:xfrm>
            <a:off x="2790713" y="2578585"/>
            <a:ext cx="18898769" cy="10630560"/>
          </a:xfrm>
          <a:prstGeom prst="rect">
            <a:avLst/>
          </a:prstGeom>
          <a:ln w="12700">
            <a:miter lim="400000"/>
          </a:ln>
        </p:spPr>
      </p:pic>
      <p:sp>
        <p:nvSpPr>
          <p:cNvPr id="406" name="https://engineering.fb.com/2017/08/31/web/rapid-release-at-massive-scale/"/>
          <p:cNvSpPr txBox="1"/>
          <p:nvPr/>
        </p:nvSpPr>
        <p:spPr>
          <a:xfrm>
            <a:off x="6033540" y="13142044"/>
            <a:ext cx="11555481" cy="589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700">
                <a:hlinkClick r:id="rId4"/>
              </a:defRPr>
            </a:lvl1pPr>
          </a:lstStyle>
          <a:p>
            <a:r>
              <a:rPr>
                <a:hlinkClick r:id="rId4"/>
              </a:rPr>
              <a:t>https://engineering.fb.com/2017/08/31/web/rapid-release-at-massive-scale/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B7148-4129-AB23-EA44-B395038BFB5E}"/>
              </a:ext>
            </a:extLst>
          </p:cNvPr>
          <p:cNvSpPr>
            <a:spLocks noGrp="1"/>
          </p:cNvSpPr>
          <p:nvPr>
            <p:ph type="title"/>
          </p:nvPr>
        </p:nvSpPr>
        <p:spPr/>
        <p:txBody>
          <a:bodyPr/>
          <a:lstStyle/>
          <a:p>
            <a:r>
              <a:rPr lang="en-US" dirty="0"/>
              <a:t>Compare Continuous Delivery and TDD</a:t>
            </a:r>
          </a:p>
        </p:txBody>
      </p:sp>
      <p:sp>
        <p:nvSpPr>
          <p:cNvPr id="5" name="Content Placeholder 4">
            <a:extLst>
              <a:ext uri="{FF2B5EF4-FFF2-40B4-BE49-F238E27FC236}">
                <a16:creationId xmlns:a16="http://schemas.microsoft.com/office/drawing/2014/main" id="{C01E04A6-0B2C-4662-F3E8-11ABF8229AC4}"/>
              </a:ext>
            </a:extLst>
          </p:cNvPr>
          <p:cNvSpPr>
            <a:spLocks noGrp="1"/>
          </p:cNvSpPr>
          <p:nvPr>
            <p:ph idx="1"/>
          </p:nvPr>
        </p:nvSpPr>
        <p:spPr/>
        <p:txBody>
          <a:bodyPr/>
          <a:lstStyle/>
          <a:p>
            <a:r>
              <a:rPr lang="en-US" dirty="0"/>
              <a:t>Test driven development</a:t>
            </a:r>
          </a:p>
          <a:p>
            <a:pPr lvl="1"/>
            <a:r>
              <a:rPr lang="en-US" dirty="0"/>
              <a:t>Write and maintain tests per-feature</a:t>
            </a:r>
          </a:p>
          <a:p>
            <a:pPr lvl="1"/>
            <a:r>
              <a:rPr lang="en-US" dirty="0"/>
              <a:t>Unit tests help locate bugs (at unit level)</a:t>
            </a:r>
          </a:p>
          <a:p>
            <a:pPr lvl="1"/>
            <a:r>
              <a:rPr lang="en-US" dirty="0"/>
              <a:t>Integration/system tests also needed to locate interaction-related faults</a:t>
            </a:r>
          </a:p>
          <a:p>
            <a:r>
              <a:rPr lang="en-US" dirty="0"/>
              <a:t>Continuous delivery</a:t>
            </a:r>
          </a:p>
          <a:p>
            <a:pPr lvl="1"/>
            <a:r>
              <a:rPr lang="en-US" dirty="0"/>
              <a:t>Write and maintain high-level observability metrics</a:t>
            </a:r>
          </a:p>
          <a:p>
            <a:pPr lvl="1"/>
            <a:r>
              <a:rPr lang="en-US" dirty="0"/>
              <a:t>Deploy features one-at-a-time, look for canaries in metrics</a:t>
            </a:r>
          </a:p>
          <a:p>
            <a:pPr lvl="1"/>
            <a:r>
              <a:rPr lang="en-US" dirty="0"/>
              <a:t>Write fewer integration/system tests</a:t>
            </a:r>
          </a:p>
        </p:txBody>
      </p:sp>
    </p:spTree>
    <p:extLst>
      <p:ext uri="{BB962C8B-B14F-4D97-AF65-F5344CB8AC3E}">
        <p14:creationId xmlns:p14="http://schemas.microsoft.com/office/powerpoint/2010/main" val="4074961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7" name="Learning Objectives for this Lesson"/>
          <p:cNvSpPr txBox="1">
            <a:spLocks noGrp="1"/>
          </p:cNvSpPr>
          <p:nvPr>
            <p:ph type="title"/>
          </p:nvPr>
        </p:nvSpPr>
        <p:spPr>
          <a:prstGeom prst="rect">
            <a:avLst/>
          </a:prstGeom>
        </p:spPr>
        <p:txBody>
          <a:bodyPr/>
          <a:lstStyle/>
          <a:p>
            <a:r>
              <a:rPr dirty="0"/>
              <a:t>Review</a:t>
            </a:r>
          </a:p>
        </p:txBody>
      </p:sp>
      <p:sp>
        <p:nvSpPr>
          <p:cNvPr id="488" name="By the end of this lesson, you should be able to…"/>
          <p:cNvSpPr txBox="1">
            <a:spLocks noGrp="1"/>
          </p:cNvSpPr>
          <p:nvPr>
            <p:ph idx="1"/>
          </p:nvPr>
        </p:nvSpPr>
        <p:spPr>
          <a:xfrm>
            <a:off x="1676399" y="3000320"/>
            <a:ext cx="17310847" cy="8702676"/>
          </a:xfrm>
          <a:prstGeom prst="rect">
            <a:avLst/>
          </a:prstGeom>
        </p:spPr>
        <p:txBody>
          <a:bodyPr>
            <a:normAutofit/>
          </a:bodyPr>
          <a:lstStyle/>
          <a:p>
            <a:r>
              <a:rPr sz="6600" dirty="0"/>
              <a:t>By now, you should be able to…</a:t>
            </a:r>
          </a:p>
          <a:p>
            <a:pPr lvl="1">
              <a:buFont typeface="Arial" panose="020B0604020202020204" pitchFamily="34" charset="0"/>
              <a:buChar char="•"/>
            </a:pPr>
            <a:r>
              <a:rPr lang="en-US" sz="5400" dirty="0"/>
              <a:t>Describe how continuous development helps to catch errors sooner in the software lifecycle</a:t>
            </a:r>
          </a:p>
          <a:p>
            <a:pPr lvl="1">
              <a:buFont typeface="Arial" panose="020B0604020202020204" pitchFamily="34" charset="0"/>
              <a:buChar char="•"/>
            </a:pPr>
            <a:r>
              <a:rPr lang="en-US" sz="5400" dirty="0"/>
              <a:t>Describe strategies for performing quality-assurance on software as and after it is delivered</a:t>
            </a:r>
          </a:p>
          <a:p>
            <a:pPr lvl="1">
              <a:buFont typeface="Arial" panose="020B0604020202020204" pitchFamily="34" charset="0"/>
              <a:buChar char="•"/>
            </a:pPr>
            <a:r>
              <a:rPr lang="en-US" sz="5400" dirty="0"/>
              <a:t>Compare and contrast continuous delivery with test driven development as a quality assurance strategy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Cost to Fix a Defect Over Time"/>
          <p:cNvSpPr txBox="1">
            <a:spLocks noGrp="1"/>
          </p:cNvSpPr>
          <p:nvPr>
            <p:ph type="title"/>
          </p:nvPr>
        </p:nvSpPr>
        <p:spPr>
          <a:prstGeom prst="rect">
            <a:avLst/>
          </a:prstGeom>
        </p:spPr>
        <p:txBody>
          <a:bodyPr/>
          <a:lstStyle/>
          <a:p>
            <a:r>
              <a:rPr lang="en-US" dirty="0"/>
              <a:t>Agile values fast quality feedback loops</a:t>
            </a:r>
            <a:endParaRPr dirty="0"/>
          </a:p>
        </p:txBody>
      </p:sp>
      <p:sp>
        <p:nvSpPr>
          <p:cNvPr id="46" name="Rough estimate"/>
          <p:cNvSpPr txBox="1">
            <a:spLocks noGrp="1"/>
          </p:cNvSpPr>
          <p:nvPr>
            <p:ph type="body" idx="1"/>
          </p:nvPr>
        </p:nvSpPr>
        <p:spPr>
          <a:xfrm>
            <a:off x="429699" y="1536432"/>
            <a:ext cx="23620798" cy="10208765"/>
          </a:xfrm>
          <a:prstGeom prst="rect">
            <a:avLst/>
          </a:prstGeom>
        </p:spPr>
        <p:txBody>
          <a:bodyPr/>
          <a:lstStyle/>
          <a:p>
            <a:r>
              <a:rPr dirty="0"/>
              <a:t>Faster feedback = lower cost to fix bugs</a:t>
            </a:r>
          </a:p>
        </p:txBody>
      </p:sp>
      <p:pic>
        <p:nvPicPr>
          <p:cNvPr id="47" name="Image" descr="Image"/>
          <p:cNvPicPr>
            <a:picLocks noChangeAspect="1"/>
          </p:cNvPicPr>
          <p:nvPr/>
        </p:nvPicPr>
        <p:blipFill>
          <a:blip r:embed="rId3"/>
          <a:stretch>
            <a:fillRect/>
          </a:stretch>
        </p:blipFill>
        <p:spPr>
          <a:xfrm>
            <a:off x="1081559" y="2567071"/>
            <a:ext cx="22317077" cy="1090540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FA2F0B-5E82-9046-37F0-71F1E32127C2}"/>
              </a:ext>
            </a:extLst>
          </p:cNvPr>
          <p:cNvSpPr>
            <a:spLocks noGrp="1"/>
          </p:cNvSpPr>
          <p:nvPr>
            <p:ph type="title"/>
          </p:nvPr>
        </p:nvSpPr>
        <p:spPr/>
        <p:txBody>
          <a:bodyPr/>
          <a:lstStyle/>
          <a:p>
            <a:r>
              <a:rPr lang="en-US" dirty="0"/>
              <a:t>Example: Some bugs slip through testing, even in highly-regulated industries</a:t>
            </a:r>
          </a:p>
        </p:txBody>
      </p:sp>
      <p:sp>
        <p:nvSpPr>
          <p:cNvPr id="5" name="Slide Number Placeholder 4">
            <a:extLst>
              <a:ext uri="{FF2B5EF4-FFF2-40B4-BE49-F238E27FC236}">
                <a16:creationId xmlns:a16="http://schemas.microsoft.com/office/drawing/2014/main" id="{EBDA01FA-EEAD-247B-F552-E3EDD7B3BF9E}"/>
              </a:ext>
            </a:extLst>
          </p:cNvPr>
          <p:cNvSpPr>
            <a:spLocks noGrp="1"/>
          </p:cNvSpPr>
          <p:nvPr>
            <p:ph type="sldNum" sz="quarter" idx="12"/>
          </p:nvPr>
        </p:nvSpPr>
        <p:spPr/>
        <p:txBody>
          <a:bodyPr/>
          <a:lstStyle/>
          <a:p>
            <a:fld id="{20F37917-FD3A-4669-9018-DA04BCDD3D75}" type="slidenum">
              <a:rPr lang="en-US" smtClean="0"/>
              <a:t>6</a:t>
            </a:fld>
            <a:endParaRPr lang="en-US"/>
          </a:p>
        </p:txBody>
      </p:sp>
      <p:sp>
        <p:nvSpPr>
          <p:cNvPr id="8" name="https://www.adn.com/alaska-news/aviation/2023/02/20/after-alaska-airlines-planes-bump-runway-a-scramble-to-pull-the-plug/">
            <a:extLst>
              <a:ext uri="{FF2B5EF4-FFF2-40B4-BE49-F238E27FC236}">
                <a16:creationId xmlns:a16="http://schemas.microsoft.com/office/drawing/2014/main" id="{216A47C8-CD80-D62C-8F55-C66E43B0B5CB}"/>
              </a:ext>
            </a:extLst>
          </p:cNvPr>
          <p:cNvSpPr txBox="1"/>
          <p:nvPr/>
        </p:nvSpPr>
        <p:spPr>
          <a:xfrm>
            <a:off x="4191412" y="12971027"/>
            <a:ext cx="16001175"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solidFill>
                  <a:srgbClr val="0000FF"/>
                </a:solidFill>
                <a:uFill>
                  <a:solidFill>
                    <a:srgbClr val="0000FF"/>
                  </a:solidFill>
                </a:uFill>
                <a:hlinkClick r:id="" action="ppaction://noaction"/>
              </a:defRPr>
            </a:lvl1pPr>
          </a:lstStyle>
          <a:p>
            <a:pPr>
              <a:defRPr u="none">
                <a:solidFill>
                  <a:srgbClr val="5E5E5E"/>
                </a:solidFill>
                <a:uFillTx/>
              </a:defRPr>
            </a:pPr>
            <a:r>
              <a:rPr sz="2400" u="sng" dirty="0">
                <a:solidFill>
                  <a:srgbClr val="0000FF"/>
                </a:solidFill>
                <a:uFill>
                  <a:solidFill>
                    <a:srgbClr val="0000FF"/>
                  </a:solidFill>
                </a:uFill>
                <a:hlinkClick r:id="rId3"/>
              </a:rPr>
              <a:t>https://www.adn.com/alaska-news/aviation/2023/02/20/after-alaska-airlines-planes-bump-runway-a-scramble-to-pull-the-plug/</a:t>
            </a:r>
          </a:p>
        </p:txBody>
      </p:sp>
      <p:sp>
        <p:nvSpPr>
          <p:cNvPr id="9" name="“That morning, a software bug in an update to the DynamicSource tool caused it to provide seriously undervalued weights for the airplanes.…">
            <a:extLst>
              <a:ext uri="{FF2B5EF4-FFF2-40B4-BE49-F238E27FC236}">
                <a16:creationId xmlns:a16="http://schemas.microsoft.com/office/drawing/2014/main" id="{22745CAE-7C07-FB16-579B-E32506BE42AC}"/>
              </a:ext>
            </a:extLst>
          </p:cNvPr>
          <p:cNvSpPr txBox="1"/>
          <p:nvPr/>
        </p:nvSpPr>
        <p:spPr>
          <a:xfrm>
            <a:off x="408304" y="6582807"/>
            <a:ext cx="8117841" cy="598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584200">
              <a:defRPr>
                <a:solidFill>
                  <a:srgbClr val="000000"/>
                </a:solidFill>
                <a:latin typeface="+mj-lt"/>
                <a:ea typeface="+mj-ea"/>
                <a:cs typeface="+mj-cs"/>
                <a:sym typeface="Helvetica Neue"/>
              </a:defRPr>
            </a:pPr>
            <a:r>
              <a:rPr sz="2400" dirty="0"/>
              <a:t>“That morning, a software bug in an update to the </a:t>
            </a:r>
            <a:r>
              <a:rPr sz="2400" dirty="0" err="1"/>
              <a:t>DynamicSource</a:t>
            </a:r>
            <a:r>
              <a:rPr sz="2400" dirty="0"/>
              <a:t> tool caused it to provide seriously undervalued weights for the airplanes.</a:t>
            </a:r>
          </a:p>
          <a:p>
            <a:pPr algn="just" defTabSz="584200">
              <a:defRPr>
                <a:solidFill>
                  <a:srgbClr val="000000"/>
                </a:solidFill>
                <a:latin typeface="+mj-lt"/>
                <a:ea typeface="+mj-ea"/>
                <a:cs typeface="+mj-cs"/>
                <a:sym typeface="Helvetica Neue"/>
              </a:defRPr>
            </a:pPr>
            <a:endParaRPr sz="2400" dirty="0"/>
          </a:p>
          <a:p>
            <a:pPr algn="just" defTabSz="584200">
              <a:defRPr>
                <a:solidFill>
                  <a:srgbClr val="000000"/>
                </a:solidFill>
                <a:latin typeface="+mj-lt"/>
                <a:ea typeface="+mj-ea"/>
                <a:cs typeface="+mj-cs"/>
                <a:sym typeface="Helvetica Neue"/>
              </a:defRPr>
            </a:pPr>
            <a:r>
              <a:rPr sz="2400" dirty="0"/>
              <a:t>The Alaska 737 captain said the data was on the order of 20,000 to 30,000 pounds light. With the total weight of those jets at 150,000 to 170,000 pounds, the error was enough to skew the engine thrust and speed settings.</a:t>
            </a:r>
          </a:p>
          <a:p>
            <a:pPr algn="just" defTabSz="584200">
              <a:defRPr>
                <a:solidFill>
                  <a:srgbClr val="000000"/>
                </a:solidFill>
                <a:latin typeface="+mj-lt"/>
                <a:ea typeface="+mj-ea"/>
                <a:cs typeface="+mj-cs"/>
                <a:sym typeface="Helvetica Neue"/>
              </a:defRPr>
            </a:pPr>
            <a:endParaRPr sz="2400" dirty="0"/>
          </a:p>
          <a:p>
            <a:pPr algn="just" defTabSz="584200">
              <a:defRPr>
                <a:solidFill>
                  <a:srgbClr val="000000"/>
                </a:solidFill>
                <a:latin typeface="+mj-lt"/>
                <a:ea typeface="+mj-ea"/>
                <a:cs typeface="+mj-cs"/>
                <a:sym typeface="Helvetica Neue"/>
              </a:defRPr>
            </a:pPr>
            <a:r>
              <a:rPr sz="2400" dirty="0"/>
              <a:t>Both planes headed down the runway with less power and at lower speed than they should have. And with the jets judged lighter than they actually were, the pilots rotated too early</a:t>
            </a:r>
            <a:br>
              <a:rPr sz="2400" dirty="0"/>
            </a:br>
            <a:br>
              <a:rPr sz="2400" dirty="0"/>
            </a:br>
            <a:r>
              <a:rPr sz="2400" dirty="0"/>
              <a:t>Both the Max 9 and 737-900ER have long passenger cabins, which makes them more vulnerable to a tail strike when the nose comes up too soon.” …</a:t>
            </a:r>
          </a:p>
        </p:txBody>
      </p:sp>
      <p:pic>
        <p:nvPicPr>
          <p:cNvPr id="10" name="Image" descr="Image">
            <a:extLst>
              <a:ext uri="{FF2B5EF4-FFF2-40B4-BE49-F238E27FC236}">
                <a16:creationId xmlns:a16="http://schemas.microsoft.com/office/drawing/2014/main" id="{F53D7D99-6145-D328-F39D-C8776C6FAA22}"/>
              </a:ext>
            </a:extLst>
          </p:cNvPr>
          <p:cNvPicPr>
            <a:picLocks noChangeAspect="1"/>
          </p:cNvPicPr>
          <p:nvPr/>
        </p:nvPicPr>
        <p:blipFill>
          <a:blip r:embed="rId4"/>
          <a:stretch>
            <a:fillRect/>
          </a:stretch>
        </p:blipFill>
        <p:spPr>
          <a:xfrm>
            <a:off x="0" y="2874406"/>
            <a:ext cx="9652001" cy="3708401"/>
          </a:xfrm>
          <a:prstGeom prst="rect">
            <a:avLst/>
          </a:prstGeom>
          <a:ln w="12700">
            <a:miter lim="400000"/>
          </a:ln>
        </p:spPr>
      </p:pic>
      <p:sp>
        <p:nvSpPr>
          <p:cNvPr id="11" name="… “A quick interim fix proved easy: When operations staff turned off the automatic uplink of the data to the aircraft and switched to manual requests “we didn’t have the bug anymore.”…">
            <a:extLst>
              <a:ext uri="{FF2B5EF4-FFF2-40B4-BE49-F238E27FC236}">
                <a16:creationId xmlns:a16="http://schemas.microsoft.com/office/drawing/2014/main" id="{0B107544-76DA-F2E5-8831-2589281D6A8B}"/>
              </a:ext>
            </a:extLst>
          </p:cNvPr>
          <p:cNvSpPr txBox="1"/>
          <p:nvPr/>
        </p:nvSpPr>
        <p:spPr>
          <a:xfrm>
            <a:off x="15754028" y="5472520"/>
            <a:ext cx="8117841" cy="6873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457200">
              <a:spcBef>
                <a:spcPts val="2400"/>
              </a:spcBef>
              <a:defRPr>
                <a:solidFill>
                  <a:srgbClr val="191919"/>
                </a:solidFill>
              </a:defRPr>
            </a:pPr>
            <a:r>
              <a:rPr sz="2400" dirty="0"/>
              <a:t>… “A quick interim fix proved easy: When operations staff turned off the automatic uplink of the data to the aircraft and switched to manual requests “we didn’t have the bug anymore.”</a:t>
            </a:r>
          </a:p>
          <a:p>
            <a:pPr algn="just" defTabSz="457200">
              <a:spcBef>
                <a:spcPts val="2400"/>
              </a:spcBef>
              <a:defRPr>
                <a:solidFill>
                  <a:srgbClr val="191919"/>
                </a:solidFill>
              </a:defRPr>
            </a:pPr>
            <a:r>
              <a:rPr sz="2400" dirty="0"/>
              <a:t>Peyton said his team also checked the integrity of the calculation itself before lifting the stoppage. All that was accomplished in 20 minutes.</a:t>
            </a:r>
          </a:p>
          <a:p>
            <a:pPr algn="just" defTabSz="457200">
              <a:spcBef>
                <a:spcPts val="2400"/>
              </a:spcBef>
              <a:defRPr>
                <a:solidFill>
                  <a:srgbClr val="191919"/>
                </a:solidFill>
              </a:defRPr>
            </a:pPr>
            <a:r>
              <a:rPr sz="2400" dirty="0"/>
              <a:t>The software code was permanently repaired about five hours later.</a:t>
            </a:r>
          </a:p>
          <a:p>
            <a:pPr algn="just" defTabSz="457200">
              <a:defRPr>
                <a:solidFill>
                  <a:srgbClr val="191919"/>
                </a:solidFill>
              </a:defRPr>
            </a:pPr>
            <a:endParaRPr sz="2400" dirty="0"/>
          </a:p>
          <a:p>
            <a:pPr algn="just" defTabSz="457200">
              <a:spcBef>
                <a:spcPts val="2400"/>
              </a:spcBef>
              <a:defRPr>
                <a:solidFill>
                  <a:srgbClr val="191919"/>
                </a:solidFill>
              </a:defRPr>
            </a:pPr>
            <a:r>
              <a:rPr sz="2400" dirty="0"/>
              <a:t>Peyton added that even though the update to the </a:t>
            </a:r>
            <a:r>
              <a:rPr sz="2400" dirty="0" err="1"/>
              <a:t>DynamicSource</a:t>
            </a:r>
            <a:r>
              <a:rPr sz="2400" dirty="0"/>
              <a:t> software had been tested over an extended period, the bug was missed because it only presented when many aircraft at the same time were using the system.</a:t>
            </a:r>
          </a:p>
          <a:p>
            <a:pPr algn="just" defTabSz="457200">
              <a:spcBef>
                <a:spcPts val="2400"/>
              </a:spcBef>
              <a:defRPr>
                <a:solidFill>
                  <a:srgbClr val="191919"/>
                </a:solidFill>
              </a:defRPr>
            </a:pPr>
            <a:r>
              <a:rPr sz="2400" dirty="0"/>
              <a:t>Subsequently, a test of the software under high demand was developed.”</a:t>
            </a:r>
          </a:p>
        </p:txBody>
      </p:sp>
      <p:sp>
        <p:nvSpPr>
          <p:cNvPr id="13" name="TextBox 12">
            <a:extLst>
              <a:ext uri="{FF2B5EF4-FFF2-40B4-BE49-F238E27FC236}">
                <a16:creationId xmlns:a16="http://schemas.microsoft.com/office/drawing/2014/main" id="{F48AA52F-2F6F-AE80-E8F0-BD423B95BEC9}"/>
              </a:ext>
            </a:extLst>
          </p:cNvPr>
          <p:cNvSpPr txBox="1"/>
          <p:nvPr/>
        </p:nvSpPr>
        <p:spPr>
          <a:xfrm>
            <a:off x="9027949" y="11172163"/>
            <a:ext cx="6309360" cy="33855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600" b="0" i="0" u="none" strike="noStrike" dirty="0">
                <a:solidFill>
                  <a:srgbClr val="0F1419"/>
                </a:solidFill>
                <a:effectLst/>
                <a:latin typeface="TwitterChirp"/>
              </a:rPr>
              <a:t>Photo: </a:t>
            </a:r>
            <a:r>
              <a:rPr lang="en-US" sz="1600" b="0" i="0" u="none" strike="noStrike" dirty="0" err="1">
                <a:solidFill>
                  <a:srgbClr val="0F1419"/>
                </a:solidFill>
                <a:effectLst/>
                <a:latin typeface="TwitterChirp"/>
              </a:rPr>
              <a:t>saiters_photography</a:t>
            </a:r>
            <a:r>
              <a:rPr lang="en-US" sz="1600" b="0" i="0" u="none" strike="noStrike" dirty="0">
                <a:solidFill>
                  <a:srgbClr val="0F1419"/>
                </a:solidFill>
                <a:effectLst/>
                <a:latin typeface="TwitterChirp"/>
              </a:rPr>
              <a:t> (IG, different plane/</a:t>
            </a:r>
            <a:r>
              <a:rPr lang="en-US" sz="1600" b="0" i="0" u="none" strike="noStrike" dirty="0" err="1">
                <a:solidFill>
                  <a:srgbClr val="0F1419"/>
                </a:solidFill>
                <a:effectLst/>
                <a:latin typeface="TwitterChirp"/>
              </a:rPr>
              <a:t>airpot</a:t>
            </a:r>
            <a:r>
              <a:rPr lang="en-US" sz="1600" b="0" i="0" u="none" strike="noStrike" dirty="0">
                <a:solidFill>
                  <a:srgbClr val="0F1419"/>
                </a:solidFill>
                <a:effectLst/>
                <a:latin typeface="TwitterChirp"/>
              </a:rPr>
              <a:t>)</a:t>
            </a:r>
            <a:endParaRPr lang="en-US" sz="1600" dirty="0"/>
          </a:p>
        </p:txBody>
      </p:sp>
      <p:sp>
        <p:nvSpPr>
          <p:cNvPr id="14" name="TextBox 13">
            <a:extLst>
              <a:ext uri="{FF2B5EF4-FFF2-40B4-BE49-F238E27FC236}">
                <a16:creationId xmlns:a16="http://schemas.microsoft.com/office/drawing/2014/main" id="{03652842-668A-AAFA-CBA8-103023148240}"/>
              </a:ext>
            </a:extLst>
          </p:cNvPr>
          <p:cNvSpPr txBox="1"/>
          <p:nvPr/>
        </p:nvSpPr>
        <p:spPr>
          <a:xfrm>
            <a:off x="22402800" y="524256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pic>
        <p:nvPicPr>
          <p:cNvPr id="1026" name="Picture 2" descr="Image">
            <a:extLst>
              <a:ext uri="{FF2B5EF4-FFF2-40B4-BE49-F238E27FC236}">
                <a16:creationId xmlns:a16="http://schemas.microsoft.com/office/drawing/2014/main" id="{442AE922-5ED7-B3FC-4FAC-884125161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5870" y="6144760"/>
            <a:ext cx="6652260" cy="502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Continuous Development"/>
          <p:cNvSpPr txBox="1">
            <a:spLocks noGrp="1"/>
          </p:cNvSpPr>
          <p:nvPr>
            <p:ph type="title"/>
          </p:nvPr>
        </p:nvSpPr>
        <p:spPr>
          <a:xfrm>
            <a:off x="271598" y="519719"/>
            <a:ext cx="23730801" cy="2073901"/>
          </a:xfrm>
          <a:prstGeom prst="rect">
            <a:avLst/>
          </a:prstGeom>
        </p:spPr>
        <p:txBody>
          <a:bodyPr>
            <a:noAutofit/>
          </a:bodyPr>
          <a:lstStyle/>
          <a:p>
            <a:r>
              <a:rPr lang="en-US" dirty="0"/>
              <a:t>Continuous development practices improves code quality and dev velocity</a:t>
            </a:r>
            <a:endParaRPr dirty="0"/>
          </a:p>
        </p:txBody>
      </p:sp>
      <p:sp>
        <p:nvSpPr>
          <p:cNvPr id="40" name="Improving quality &amp; velocity with frequent, fast feedback loops"/>
          <p:cNvSpPr txBox="1">
            <a:spLocks noGrp="1"/>
          </p:cNvSpPr>
          <p:nvPr>
            <p:ph type="body" sz="quarter" idx="1"/>
          </p:nvPr>
        </p:nvSpPr>
        <p:spPr>
          <a:xfrm>
            <a:off x="381601" y="2593621"/>
            <a:ext cx="23620798" cy="8328975"/>
          </a:xfrm>
          <a:prstGeom prst="rect">
            <a:avLst/>
          </a:prstGeom>
        </p:spPr>
        <p:txBody>
          <a:bodyPr>
            <a:normAutofit/>
          </a:bodyPr>
          <a:lstStyle/>
          <a:p>
            <a:pPr marL="1714500" lvl="1" indent="-685800">
              <a:buFont typeface="Arial" panose="020B0604020202020204" pitchFamily="34" charset="0"/>
              <a:buChar char="•"/>
            </a:pPr>
            <a:r>
              <a:rPr lang="en-US" sz="5400" dirty="0"/>
              <a:t>Continuous integration: Perform frequent integrations with entire codebase, running integration-scale tests</a:t>
            </a:r>
          </a:p>
          <a:p>
            <a:pPr marL="1714500" lvl="1" indent="-685800">
              <a:buFont typeface="Arial" panose="020B0604020202020204" pitchFamily="34" charset="0"/>
              <a:buChar char="•"/>
            </a:pPr>
            <a:r>
              <a:rPr lang="en-US" sz="5400" dirty="0"/>
              <a:t>Continuous delivery: Deploy frequently and monitor</a:t>
            </a:r>
          </a:p>
          <a:p>
            <a:pPr marL="1714500" lvl="1" indent="-685800">
              <a:buFont typeface="Arial" panose="020B0604020202020204" pitchFamily="34" charset="0"/>
              <a:buChar char="•"/>
            </a:pPr>
            <a:endParaRPr sz="5400" dirty="0"/>
          </a:p>
        </p:txBody>
      </p:sp>
      <p:cxnSp>
        <p:nvCxnSpPr>
          <p:cNvPr id="2" name="Connection Line">
            <a:extLst>
              <a:ext uri="{FF2B5EF4-FFF2-40B4-BE49-F238E27FC236}">
                <a16:creationId xmlns:a16="http://schemas.microsoft.com/office/drawing/2014/main" id="{8681A36A-1112-6FA1-B749-04ABD3CC5DA5}"/>
              </a:ext>
            </a:extLst>
          </p:cNvPr>
          <p:cNvCxnSpPr>
            <a:stCxn id="18" idx="0"/>
            <a:endCxn id="19" idx="0"/>
          </p:cNvCxnSpPr>
          <p:nvPr/>
        </p:nvCxnSpPr>
        <p:spPr>
          <a:xfrm>
            <a:off x="7884894" y="6658471"/>
            <a:ext cx="4307106" cy="1"/>
          </a:xfrm>
          <a:prstGeom prst="straightConnector1">
            <a:avLst/>
          </a:prstGeom>
          <a:ln w="63500">
            <a:solidFill>
              <a:srgbClr val="000000"/>
            </a:solidFill>
            <a:miter lim="400000"/>
            <a:tailEnd type="triangle"/>
          </a:ln>
        </p:spPr>
      </p:cxnSp>
      <p:cxnSp>
        <p:nvCxnSpPr>
          <p:cNvPr id="3" name="Connection Line">
            <a:extLst>
              <a:ext uri="{FF2B5EF4-FFF2-40B4-BE49-F238E27FC236}">
                <a16:creationId xmlns:a16="http://schemas.microsoft.com/office/drawing/2014/main" id="{0AA555FD-F09D-7B67-4E52-0374BCD79B7A}"/>
              </a:ext>
            </a:extLst>
          </p:cNvPr>
          <p:cNvCxnSpPr>
            <a:stCxn id="19" idx="0"/>
            <a:endCxn id="20" idx="0"/>
          </p:cNvCxnSpPr>
          <p:nvPr/>
        </p:nvCxnSpPr>
        <p:spPr>
          <a:xfrm>
            <a:off x="12191999" y="6658471"/>
            <a:ext cx="4307106" cy="1"/>
          </a:xfrm>
          <a:prstGeom prst="straightConnector1">
            <a:avLst/>
          </a:prstGeom>
          <a:ln w="63500">
            <a:solidFill>
              <a:srgbClr val="000000"/>
            </a:solidFill>
            <a:miter lim="400000"/>
            <a:tailEnd type="triangle"/>
          </a:ln>
        </p:spPr>
      </p:cxnSp>
      <p:cxnSp>
        <p:nvCxnSpPr>
          <p:cNvPr id="4" name="Connection Line">
            <a:extLst>
              <a:ext uri="{FF2B5EF4-FFF2-40B4-BE49-F238E27FC236}">
                <a16:creationId xmlns:a16="http://schemas.microsoft.com/office/drawing/2014/main" id="{10A6DA39-7977-907B-FD62-836A0A5DD07C}"/>
              </a:ext>
            </a:extLst>
          </p:cNvPr>
          <p:cNvCxnSpPr>
            <a:stCxn id="20" idx="0"/>
            <a:endCxn id="21" idx="0"/>
          </p:cNvCxnSpPr>
          <p:nvPr/>
        </p:nvCxnSpPr>
        <p:spPr>
          <a:xfrm>
            <a:off x="16499104" y="6658471"/>
            <a:ext cx="4307107" cy="1"/>
          </a:xfrm>
          <a:prstGeom prst="straightConnector1">
            <a:avLst/>
          </a:prstGeom>
          <a:ln w="63500">
            <a:solidFill>
              <a:srgbClr val="000000"/>
            </a:solidFill>
            <a:miter lim="400000"/>
            <a:tailEnd type="triangle"/>
          </a:ln>
        </p:spPr>
      </p:cxnSp>
      <p:cxnSp>
        <p:nvCxnSpPr>
          <p:cNvPr id="5" name="Connection Line">
            <a:extLst>
              <a:ext uri="{FF2B5EF4-FFF2-40B4-BE49-F238E27FC236}">
                <a16:creationId xmlns:a16="http://schemas.microsoft.com/office/drawing/2014/main" id="{5F92B786-57C7-351A-8866-A588D7DD8E2D}"/>
              </a:ext>
            </a:extLst>
          </p:cNvPr>
          <p:cNvCxnSpPr>
            <a:stCxn id="17" idx="0"/>
            <a:endCxn id="18" idx="0"/>
          </p:cNvCxnSpPr>
          <p:nvPr/>
        </p:nvCxnSpPr>
        <p:spPr>
          <a:xfrm>
            <a:off x="3577789" y="6658471"/>
            <a:ext cx="4307106" cy="1"/>
          </a:xfrm>
          <a:prstGeom prst="straightConnector1">
            <a:avLst/>
          </a:prstGeom>
          <a:ln w="63500">
            <a:solidFill>
              <a:srgbClr val="000000"/>
            </a:solidFill>
            <a:miter lim="400000"/>
            <a:tailEnd type="triangle"/>
          </a:ln>
        </p:spPr>
      </p:cxnSp>
      <p:cxnSp>
        <p:nvCxnSpPr>
          <p:cNvPr id="7" name="Connection Line">
            <a:extLst>
              <a:ext uri="{FF2B5EF4-FFF2-40B4-BE49-F238E27FC236}">
                <a16:creationId xmlns:a16="http://schemas.microsoft.com/office/drawing/2014/main" id="{1E55AA2E-21CA-931A-03FB-8B5EFC5F4789}"/>
              </a:ext>
            </a:extLst>
          </p:cNvPr>
          <p:cNvCxnSpPr>
            <a:stCxn id="21" idx="0"/>
            <a:endCxn id="17" idx="0"/>
          </p:cNvCxnSpPr>
          <p:nvPr/>
        </p:nvCxnSpPr>
        <p:spPr>
          <a:xfrm flipH="1">
            <a:off x="3577789" y="6658471"/>
            <a:ext cx="17228422" cy="1"/>
          </a:xfrm>
          <a:prstGeom prst="straightConnector1">
            <a:avLst/>
          </a:prstGeom>
          <a:ln w="63500">
            <a:solidFill>
              <a:srgbClr val="000000"/>
            </a:solidFill>
            <a:miter lim="400000"/>
            <a:tailEnd type="triangle"/>
          </a:ln>
        </p:spPr>
      </p:cxnSp>
      <p:sp>
        <p:nvSpPr>
          <p:cNvPr id="8" name="Code Review">
            <a:extLst>
              <a:ext uri="{FF2B5EF4-FFF2-40B4-BE49-F238E27FC236}">
                <a16:creationId xmlns:a16="http://schemas.microsoft.com/office/drawing/2014/main" id="{416F0C6D-9528-5201-9EF8-4049389959C1}"/>
              </a:ext>
            </a:extLst>
          </p:cNvPr>
          <p:cNvSpPr/>
          <p:nvPr/>
        </p:nvSpPr>
        <p:spPr>
          <a:xfrm>
            <a:off x="2161755" y="7874704"/>
            <a:ext cx="2832070"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Code Review</a:t>
            </a:r>
          </a:p>
        </p:txBody>
      </p:sp>
      <p:sp>
        <p:nvSpPr>
          <p:cNvPr id="9" name="Style Check">
            <a:extLst>
              <a:ext uri="{FF2B5EF4-FFF2-40B4-BE49-F238E27FC236}">
                <a16:creationId xmlns:a16="http://schemas.microsoft.com/office/drawing/2014/main" id="{39F792FD-728B-9AE1-FDD5-F40D794AA587}"/>
              </a:ext>
            </a:extLst>
          </p:cNvPr>
          <p:cNvSpPr/>
          <p:nvPr/>
        </p:nvSpPr>
        <p:spPr>
          <a:xfrm>
            <a:off x="6468860" y="7874704"/>
            <a:ext cx="2832070"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Style Check</a:t>
            </a:r>
          </a:p>
        </p:txBody>
      </p:sp>
      <p:sp>
        <p:nvSpPr>
          <p:cNvPr id="10" name="Compile">
            <a:extLst>
              <a:ext uri="{FF2B5EF4-FFF2-40B4-BE49-F238E27FC236}">
                <a16:creationId xmlns:a16="http://schemas.microsoft.com/office/drawing/2014/main" id="{F7417DD0-E985-D36F-B2C2-4A91FD5B867D}"/>
              </a:ext>
            </a:extLst>
          </p:cNvPr>
          <p:cNvSpPr/>
          <p:nvPr/>
        </p:nvSpPr>
        <p:spPr>
          <a:xfrm>
            <a:off x="6468860" y="9084939"/>
            <a:ext cx="2832070"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Compile</a:t>
            </a:r>
          </a:p>
        </p:txBody>
      </p:sp>
      <p:sp>
        <p:nvSpPr>
          <p:cNvPr id="11" name="Unit Test">
            <a:extLst>
              <a:ext uri="{FF2B5EF4-FFF2-40B4-BE49-F238E27FC236}">
                <a16:creationId xmlns:a16="http://schemas.microsoft.com/office/drawing/2014/main" id="{87863E7E-7209-D518-6A6D-859AAD789F34}"/>
              </a:ext>
            </a:extLst>
          </p:cNvPr>
          <p:cNvSpPr/>
          <p:nvPr/>
        </p:nvSpPr>
        <p:spPr>
          <a:xfrm>
            <a:off x="6468860" y="10295175"/>
            <a:ext cx="2832070"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Unit Test</a:t>
            </a:r>
          </a:p>
        </p:txBody>
      </p:sp>
      <p:sp>
        <p:nvSpPr>
          <p:cNvPr id="12" name="Prepare Deployment">
            <a:extLst>
              <a:ext uri="{FF2B5EF4-FFF2-40B4-BE49-F238E27FC236}">
                <a16:creationId xmlns:a16="http://schemas.microsoft.com/office/drawing/2014/main" id="{7E24CC61-9A69-A8D4-E6D3-6033146872BC}"/>
              </a:ext>
            </a:extLst>
          </p:cNvPr>
          <p:cNvSpPr/>
          <p:nvPr/>
        </p:nvSpPr>
        <p:spPr>
          <a:xfrm>
            <a:off x="6468860" y="11505410"/>
            <a:ext cx="2832070" cy="1033151"/>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Prepare Deployment</a:t>
            </a:r>
          </a:p>
        </p:txBody>
      </p:sp>
      <p:sp>
        <p:nvSpPr>
          <p:cNvPr id="13" name="Integration Test">
            <a:extLst>
              <a:ext uri="{FF2B5EF4-FFF2-40B4-BE49-F238E27FC236}">
                <a16:creationId xmlns:a16="http://schemas.microsoft.com/office/drawing/2014/main" id="{60E79185-F6C9-6433-2792-BBA53A65FC96}"/>
              </a:ext>
            </a:extLst>
          </p:cNvPr>
          <p:cNvSpPr/>
          <p:nvPr/>
        </p:nvSpPr>
        <p:spPr>
          <a:xfrm>
            <a:off x="10775965" y="7868706"/>
            <a:ext cx="2832070"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Integration Test</a:t>
            </a:r>
          </a:p>
        </p:txBody>
      </p:sp>
      <p:sp>
        <p:nvSpPr>
          <p:cNvPr id="14" name="Load Test">
            <a:extLst>
              <a:ext uri="{FF2B5EF4-FFF2-40B4-BE49-F238E27FC236}">
                <a16:creationId xmlns:a16="http://schemas.microsoft.com/office/drawing/2014/main" id="{660B6FE9-67A9-EC76-EA32-7D06DA7EFBDE}"/>
              </a:ext>
            </a:extLst>
          </p:cNvPr>
          <p:cNvSpPr/>
          <p:nvPr/>
        </p:nvSpPr>
        <p:spPr>
          <a:xfrm>
            <a:off x="10775965" y="9084939"/>
            <a:ext cx="2832070"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Load Test</a:t>
            </a:r>
          </a:p>
        </p:txBody>
      </p:sp>
      <p:sp>
        <p:nvSpPr>
          <p:cNvPr id="15" name="KPIs">
            <a:extLst>
              <a:ext uri="{FF2B5EF4-FFF2-40B4-BE49-F238E27FC236}">
                <a16:creationId xmlns:a16="http://schemas.microsoft.com/office/drawing/2014/main" id="{576FEB41-6925-0572-D7A8-8367C9E1249C}"/>
              </a:ext>
            </a:extLst>
          </p:cNvPr>
          <p:cNvSpPr/>
          <p:nvPr/>
        </p:nvSpPr>
        <p:spPr>
          <a:xfrm>
            <a:off x="19390174" y="7881406"/>
            <a:ext cx="2832070"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000">
                <a:solidFill>
                  <a:srgbClr val="FFFFFF"/>
                </a:solidFill>
                <a:latin typeface="Helvetica Neue Medium"/>
                <a:ea typeface="Helvetica Neue Medium"/>
                <a:cs typeface="Helvetica Neue Medium"/>
                <a:sym typeface="Helvetica Neue Medium"/>
              </a:defRPr>
            </a:lvl1pPr>
          </a:lstStyle>
          <a:p>
            <a:pPr algn="ctr"/>
            <a:r>
              <a:t>KPIs</a:t>
            </a:r>
          </a:p>
        </p:txBody>
      </p:sp>
      <p:sp>
        <p:nvSpPr>
          <p:cNvPr id="16" name="End-to-end Test">
            <a:extLst>
              <a:ext uri="{FF2B5EF4-FFF2-40B4-BE49-F238E27FC236}">
                <a16:creationId xmlns:a16="http://schemas.microsoft.com/office/drawing/2014/main" id="{9F8AC198-042F-5EA6-B215-2A81722AD8CB}"/>
              </a:ext>
            </a:extLst>
          </p:cNvPr>
          <p:cNvSpPr/>
          <p:nvPr/>
        </p:nvSpPr>
        <p:spPr>
          <a:xfrm>
            <a:off x="15083070" y="7881406"/>
            <a:ext cx="2832069" cy="934780"/>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2900">
                <a:solidFill>
                  <a:srgbClr val="FFFFFF"/>
                </a:solidFill>
                <a:latin typeface="Helvetica Neue Medium"/>
                <a:ea typeface="Helvetica Neue Medium"/>
                <a:cs typeface="Helvetica Neue Medium"/>
                <a:sym typeface="Helvetica Neue Medium"/>
              </a:defRPr>
            </a:lvl1pPr>
          </a:lstStyle>
          <a:p>
            <a:pPr algn="ctr"/>
            <a:r>
              <a:t>End-to-end Test</a:t>
            </a:r>
          </a:p>
        </p:txBody>
      </p:sp>
      <p:sp>
        <p:nvSpPr>
          <p:cNvPr id="17" name="Develop">
            <a:extLst>
              <a:ext uri="{FF2B5EF4-FFF2-40B4-BE49-F238E27FC236}">
                <a16:creationId xmlns:a16="http://schemas.microsoft.com/office/drawing/2014/main" id="{D651354E-7E62-0754-24AE-6F83E0948866}"/>
              </a:ext>
            </a:extLst>
          </p:cNvPr>
          <p:cNvSpPr/>
          <p:nvPr/>
        </p:nvSpPr>
        <p:spPr>
          <a:xfrm>
            <a:off x="2161755" y="6023471"/>
            <a:ext cx="2832070" cy="1270001"/>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dirty="0"/>
              <a:t>Develop</a:t>
            </a:r>
          </a:p>
        </p:txBody>
      </p:sp>
      <p:sp>
        <p:nvSpPr>
          <p:cNvPr id="18" name="Build">
            <a:extLst>
              <a:ext uri="{FF2B5EF4-FFF2-40B4-BE49-F238E27FC236}">
                <a16:creationId xmlns:a16="http://schemas.microsoft.com/office/drawing/2014/main" id="{33721D74-587D-05EC-0E94-D81786AEC91B}"/>
              </a:ext>
            </a:extLst>
          </p:cNvPr>
          <p:cNvSpPr/>
          <p:nvPr/>
        </p:nvSpPr>
        <p:spPr>
          <a:xfrm>
            <a:off x="6468860" y="6023471"/>
            <a:ext cx="2832070" cy="1270001"/>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Build</a:t>
            </a:r>
          </a:p>
        </p:txBody>
      </p:sp>
      <p:sp>
        <p:nvSpPr>
          <p:cNvPr id="19" name="Test">
            <a:extLst>
              <a:ext uri="{FF2B5EF4-FFF2-40B4-BE49-F238E27FC236}">
                <a16:creationId xmlns:a16="http://schemas.microsoft.com/office/drawing/2014/main" id="{BF0B6227-CEDE-2BDF-F832-362EAA5EF409}"/>
              </a:ext>
            </a:extLst>
          </p:cNvPr>
          <p:cNvSpPr/>
          <p:nvPr/>
        </p:nvSpPr>
        <p:spPr>
          <a:xfrm>
            <a:off x="10775965" y="6023471"/>
            <a:ext cx="2832070" cy="1270001"/>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Test</a:t>
            </a:r>
          </a:p>
        </p:txBody>
      </p:sp>
      <p:sp>
        <p:nvSpPr>
          <p:cNvPr id="20" name="Deploy">
            <a:extLst>
              <a:ext uri="{FF2B5EF4-FFF2-40B4-BE49-F238E27FC236}">
                <a16:creationId xmlns:a16="http://schemas.microsoft.com/office/drawing/2014/main" id="{A62E407E-FCB9-9EE1-C038-2C8739E8D501}"/>
              </a:ext>
            </a:extLst>
          </p:cNvPr>
          <p:cNvSpPr/>
          <p:nvPr/>
        </p:nvSpPr>
        <p:spPr>
          <a:xfrm>
            <a:off x="15083070" y="6023471"/>
            <a:ext cx="2832069" cy="1270001"/>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4200">
                <a:solidFill>
                  <a:srgbClr val="FFFFFF"/>
                </a:solidFill>
                <a:latin typeface="Helvetica Neue Medium"/>
                <a:ea typeface="Helvetica Neue Medium"/>
                <a:cs typeface="Helvetica Neue Medium"/>
                <a:sym typeface="Helvetica Neue Medium"/>
              </a:defRPr>
            </a:lvl1pPr>
          </a:lstStyle>
          <a:p>
            <a:pPr algn="ctr"/>
            <a:r>
              <a:t>Deploy</a:t>
            </a:r>
          </a:p>
        </p:txBody>
      </p:sp>
      <p:sp>
        <p:nvSpPr>
          <p:cNvPr id="21" name="Monitor">
            <a:extLst>
              <a:ext uri="{FF2B5EF4-FFF2-40B4-BE49-F238E27FC236}">
                <a16:creationId xmlns:a16="http://schemas.microsoft.com/office/drawing/2014/main" id="{A90C8BBD-8BAE-492D-3D7E-9FFAC46A1084}"/>
              </a:ext>
            </a:extLst>
          </p:cNvPr>
          <p:cNvSpPr/>
          <p:nvPr/>
        </p:nvSpPr>
        <p:spPr>
          <a:xfrm>
            <a:off x="19390176" y="6023471"/>
            <a:ext cx="2832069" cy="1270001"/>
          </a:xfrm>
          <a:prstGeom prst="rect">
            <a:avLst/>
          </a:prstGeom>
          <a:solidFill>
            <a:srgbClr val="0A52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dirty="0"/>
              <a:t>Monitor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 name="Continuous Integration"/>
          <p:cNvSpPr txBox="1">
            <a:spLocks noGrp="1"/>
          </p:cNvSpPr>
          <p:nvPr>
            <p:ph type="title"/>
          </p:nvPr>
        </p:nvSpPr>
        <p:spPr>
          <a:xfrm>
            <a:off x="319696" y="71960"/>
            <a:ext cx="23730801" cy="2651128"/>
          </a:xfrm>
          <a:prstGeom prst="rect">
            <a:avLst/>
          </a:prstGeom>
        </p:spPr>
        <p:txBody>
          <a:bodyPr/>
          <a:lstStyle/>
          <a:p>
            <a:r>
              <a:rPr dirty="0"/>
              <a:t>Continuous Integration</a:t>
            </a:r>
            <a:r>
              <a:rPr lang="en-US" dirty="0"/>
              <a:t> (CI) provides global feedback on local changes</a:t>
            </a:r>
            <a:endParaRPr dirty="0"/>
          </a:p>
        </p:txBody>
      </p:sp>
      <p:sp>
        <p:nvSpPr>
          <p:cNvPr id="60" name="Motivation"/>
          <p:cNvSpPr txBox="1">
            <a:spLocks noGrp="1"/>
          </p:cNvSpPr>
          <p:nvPr>
            <p:ph type="body" idx="1"/>
          </p:nvPr>
        </p:nvSpPr>
        <p:spPr>
          <a:xfrm>
            <a:off x="429699" y="3078480"/>
            <a:ext cx="23620798" cy="9574838"/>
          </a:xfrm>
          <a:prstGeom prst="rect">
            <a:avLst/>
          </a:prstGeom>
        </p:spPr>
        <p:txBody>
          <a:bodyPr/>
          <a:lstStyle/>
          <a:p>
            <a:pPr lvl="1">
              <a:buSzPct val="100000"/>
              <a:buFont typeface="Arial" panose="020B0604020202020204" pitchFamily="34" charset="0"/>
              <a:buChar char="•"/>
            </a:pPr>
            <a:r>
              <a:rPr lang="en-US" sz="4800" dirty="0"/>
              <a:t>Given: </a:t>
            </a:r>
            <a:r>
              <a:rPr sz="4800" dirty="0"/>
              <a:t>Our systems involve many components, some of which might even be in different version control repositories</a:t>
            </a:r>
          </a:p>
          <a:p>
            <a:pPr lvl="1">
              <a:buSzPct val="100000"/>
              <a:buFont typeface="Arial" panose="020B0604020202020204" pitchFamily="34" charset="0"/>
              <a:buChar char="•"/>
            </a:pPr>
            <a:r>
              <a:rPr lang="en-US" sz="4800" dirty="0"/>
              <a:t>Consider: </a:t>
            </a:r>
            <a:r>
              <a:rPr sz="4800" dirty="0"/>
              <a:t>How does a developer get feedback on their (local) change?</a:t>
            </a:r>
          </a:p>
        </p:txBody>
      </p:sp>
      <p:pic>
        <p:nvPicPr>
          <p:cNvPr id="61" name="Image" descr="Image"/>
          <p:cNvPicPr>
            <a:picLocks noChangeAspect="1"/>
          </p:cNvPicPr>
          <p:nvPr/>
        </p:nvPicPr>
        <p:blipFill>
          <a:blip r:embed="rId3"/>
          <a:stretch>
            <a:fillRect/>
          </a:stretch>
        </p:blipFill>
        <p:spPr>
          <a:xfrm>
            <a:off x="2019762" y="5811304"/>
            <a:ext cx="19099172" cy="794049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 name="Continuous Integration in Practice"/>
          <p:cNvSpPr txBox="1">
            <a:spLocks noGrp="1"/>
          </p:cNvSpPr>
          <p:nvPr>
            <p:ph type="title"/>
          </p:nvPr>
        </p:nvSpPr>
        <p:spPr>
          <a:prstGeom prst="rect">
            <a:avLst/>
          </a:prstGeom>
        </p:spPr>
        <p:txBody>
          <a:bodyPr/>
          <a:lstStyle/>
          <a:p>
            <a:r>
              <a:rPr dirty="0"/>
              <a:t>CI </a:t>
            </a:r>
            <a:r>
              <a:rPr lang="en-US" dirty="0"/>
              <a:t>is triggered by commits, pull requests, and other actions</a:t>
            </a:r>
            <a:endParaRPr dirty="0"/>
          </a:p>
        </p:txBody>
      </p:sp>
      <p:sp>
        <p:nvSpPr>
          <p:cNvPr id="71" name="Small scale, with a service like CircleCI, GitHub Actions or TravisCI"/>
          <p:cNvSpPr txBox="1">
            <a:spLocks noGrp="1"/>
          </p:cNvSpPr>
          <p:nvPr>
            <p:ph idx="1"/>
          </p:nvPr>
        </p:nvSpPr>
        <p:spPr>
          <a:prstGeom prst="rect">
            <a:avLst/>
          </a:prstGeom>
        </p:spPr>
        <p:txBody>
          <a:bodyPr/>
          <a:lstStyle/>
          <a:p>
            <a:pPr marL="0" indent="0">
              <a:buNone/>
            </a:pPr>
            <a:r>
              <a:rPr lang="en-US" dirty="0"/>
              <a:t>Example: </a:t>
            </a:r>
            <a:r>
              <a:rPr dirty="0"/>
              <a:t>Small scale</a:t>
            </a:r>
            <a:r>
              <a:rPr lang="en-US" dirty="0"/>
              <a:t> CI</a:t>
            </a:r>
            <a:r>
              <a:rPr dirty="0"/>
              <a:t>, with a service like </a:t>
            </a:r>
            <a:r>
              <a:rPr dirty="0" err="1"/>
              <a:t>CircleCI</a:t>
            </a:r>
            <a:r>
              <a:rPr dirty="0"/>
              <a:t>, GitHub Actions or </a:t>
            </a:r>
            <a:r>
              <a:rPr dirty="0" err="1"/>
              <a:t>TravisCI</a:t>
            </a:r>
            <a:endParaRPr dirty="0"/>
          </a:p>
        </p:txBody>
      </p:sp>
      <p:pic>
        <p:nvPicPr>
          <p:cNvPr id="72" name="Image" descr="Image"/>
          <p:cNvPicPr>
            <a:picLocks noChangeAspect="1"/>
          </p:cNvPicPr>
          <p:nvPr/>
        </p:nvPicPr>
        <p:blipFill>
          <a:blip r:embed="rId3"/>
          <a:stretch>
            <a:fillRect/>
          </a:stretch>
        </p:blipFill>
        <p:spPr>
          <a:xfrm>
            <a:off x="3872724" y="7419712"/>
            <a:ext cx="1750220" cy="2982518"/>
          </a:xfrm>
          <a:prstGeom prst="rect">
            <a:avLst/>
          </a:prstGeom>
          <a:ln w="12700">
            <a:miter lim="400000"/>
          </a:ln>
        </p:spPr>
      </p:pic>
      <p:sp>
        <p:nvSpPr>
          <p:cNvPr id="73" name="Line"/>
          <p:cNvSpPr/>
          <p:nvPr/>
        </p:nvSpPr>
        <p:spPr>
          <a:xfrm flipV="1">
            <a:off x="5710466" y="5733824"/>
            <a:ext cx="5047020" cy="262889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74" name="Commits code to"/>
          <p:cNvSpPr txBox="1"/>
          <p:nvPr/>
        </p:nvSpPr>
        <p:spPr>
          <a:xfrm>
            <a:off x="4938417" y="5415139"/>
            <a:ext cx="4884418" cy="90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5000" i="1"/>
            </a:lvl1pPr>
          </a:lstStyle>
          <a:p>
            <a:r>
              <a:t>commits code to</a:t>
            </a:r>
          </a:p>
        </p:txBody>
      </p:sp>
      <p:pic>
        <p:nvPicPr>
          <p:cNvPr id="75" name="Image" descr="Image"/>
          <p:cNvPicPr>
            <a:picLocks noChangeAspect="1"/>
          </p:cNvPicPr>
          <p:nvPr/>
        </p:nvPicPr>
        <p:blipFill>
          <a:blip r:embed="rId4"/>
          <a:stretch>
            <a:fillRect/>
          </a:stretch>
        </p:blipFill>
        <p:spPr>
          <a:xfrm>
            <a:off x="10815373" y="4491063"/>
            <a:ext cx="2990106" cy="2485525"/>
          </a:xfrm>
          <a:prstGeom prst="rect">
            <a:avLst/>
          </a:prstGeom>
          <a:ln w="12700">
            <a:miter lim="400000"/>
          </a:ln>
        </p:spPr>
      </p:pic>
      <p:sp>
        <p:nvSpPr>
          <p:cNvPr id="76" name="Developer"/>
          <p:cNvSpPr txBox="1"/>
          <p:nvPr/>
        </p:nvSpPr>
        <p:spPr>
          <a:xfrm>
            <a:off x="3304649" y="6418913"/>
            <a:ext cx="3226083" cy="90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5000" b="1"/>
            </a:lvl1pPr>
          </a:lstStyle>
          <a:p>
            <a:r>
              <a:t>Developer</a:t>
            </a:r>
          </a:p>
        </p:txBody>
      </p:sp>
      <p:pic>
        <p:nvPicPr>
          <p:cNvPr id="77" name="Image" descr="Image"/>
          <p:cNvPicPr>
            <a:picLocks noChangeAspect="1"/>
          </p:cNvPicPr>
          <p:nvPr/>
        </p:nvPicPr>
        <p:blipFill>
          <a:blip r:embed="rId5"/>
          <a:stretch>
            <a:fillRect/>
          </a:stretch>
        </p:blipFill>
        <p:spPr>
          <a:xfrm>
            <a:off x="18324112" y="7963313"/>
            <a:ext cx="1910566" cy="1895312"/>
          </a:xfrm>
          <a:prstGeom prst="rect">
            <a:avLst/>
          </a:prstGeom>
          <a:ln w="12700">
            <a:miter lim="400000"/>
          </a:ln>
        </p:spPr>
      </p:pic>
      <p:sp>
        <p:nvSpPr>
          <p:cNvPr id="78" name="GitHub"/>
          <p:cNvSpPr txBox="1"/>
          <p:nvPr/>
        </p:nvSpPr>
        <p:spPr>
          <a:xfrm>
            <a:off x="11255561" y="3642749"/>
            <a:ext cx="2271723" cy="90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5000" b="1"/>
            </a:lvl1pPr>
          </a:lstStyle>
          <a:p>
            <a:r>
              <a:t>GitHub</a:t>
            </a:r>
          </a:p>
        </p:txBody>
      </p:sp>
      <p:sp>
        <p:nvSpPr>
          <p:cNvPr id="79" name="Line"/>
          <p:cNvSpPr/>
          <p:nvPr/>
        </p:nvSpPr>
        <p:spPr>
          <a:xfrm flipH="1" flipV="1">
            <a:off x="13675026" y="5813431"/>
            <a:ext cx="3116310" cy="208048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80" name="TravisCI"/>
          <p:cNvSpPr txBox="1"/>
          <p:nvPr/>
        </p:nvSpPr>
        <p:spPr>
          <a:xfrm>
            <a:off x="18262564" y="10128971"/>
            <a:ext cx="2033660" cy="727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3800" b="1"/>
            </a:lvl1pPr>
          </a:lstStyle>
          <a:p>
            <a:r>
              <a:t>TravisCI</a:t>
            </a:r>
          </a:p>
        </p:txBody>
      </p:sp>
      <p:sp>
        <p:nvSpPr>
          <p:cNvPr id="81" name="Checks for updates"/>
          <p:cNvSpPr txBox="1"/>
          <p:nvPr/>
        </p:nvSpPr>
        <p:spPr>
          <a:xfrm>
            <a:off x="14542949" y="5627462"/>
            <a:ext cx="5626098" cy="90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5000" i="1"/>
            </a:lvl1pPr>
          </a:lstStyle>
          <a:p>
            <a:r>
              <a:t>checks for updates</a:t>
            </a:r>
          </a:p>
        </p:txBody>
      </p:sp>
      <p:sp>
        <p:nvSpPr>
          <p:cNvPr id="82" name="Runs build for each commit"/>
          <p:cNvSpPr txBox="1"/>
          <p:nvPr/>
        </p:nvSpPr>
        <p:spPr>
          <a:xfrm>
            <a:off x="14668276" y="11378965"/>
            <a:ext cx="5940960" cy="1793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5" tIns="71435" rIns="71435" bIns="71435" anchor="ctr">
            <a:spAutoFit/>
          </a:bodyPr>
          <a:lstStyle>
            <a:lvl1pPr algn="ctr" defTabSz="821529">
              <a:defRPr sz="5400">
                <a:latin typeface="Helvetica Light"/>
                <a:ea typeface="Helvetica Light"/>
                <a:cs typeface="Helvetica Light"/>
                <a:sym typeface="Helvetica Light"/>
              </a:defRPr>
            </a:lvl1pPr>
          </a:lstStyle>
          <a:p>
            <a:r>
              <a:t>Runs build for each commit</a:t>
            </a:r>
          </a:p>
        </p:txBody>
      </p:sp>
      <p:pic>
        <p:nvPicPr>
          <p:cNvPr id="83" name="Image" descr="Image"/>
          <p:cNvPicPr>
            <a:picLocks noChangeAspect="1"/>
          </p:cNvPicPr>
          <p:nvPr/>
        </p:nvPicPr>
        <p:blipFill>
          <a:blip r:embed="rId6"/>
          <a:stretch>
            <a:fillRect/>
          </a:stretch>
        </p:blipFill>
        <p:spPr>
          <a:xfrm>
            <a:off x="16114683" y="8127817"/>
            <a:ext cx="1666877" cy="1666878"/>
          </a:xfrm>
          <a:prstGeom prst="rect">
            <a:avLst/>
          </a:prstGeom>
          <a:ln w="12700">
            <a:miter lim="400000"/>
          </a:ln>
        </p:spPr>
      </p:pic>
      <p:sp>
        <p:nvSpPr>
          <p:cNvPr id="84" name="GitHub Actions"/>
          <p:cNvSpPr txBox="1"/>
          <p:nvPr/>
        </p:nvSpPr>
        <p:spPr>
          <a:xfrm>
            <a:off x="16216010" y="9931193"/>
            <a:ext cx="1925263" cy="1311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p>
            <a:pPr algn="ctr" defTabSz="821529">
              <a:defRPr sz="3800" b="1"/>
            </a:pPr>
            <a:r>
              <a:t>GitHub</a:t>
            </a:r>
            <a:br/>
            <a:r>
              <a:t>Actions</a:t>
            </a:r>
          </a:p>
        </p:txBody>
      </p:sp>
      <p:pic>
        <p:nvPicPr>
          <p:cNvPr id="85" name="Image" descr="Image"/>
          <p:cNvPicPr>
            <a:picLocks noChangeAspect="1"/>
          </p:cNvPicPr>
          <p:nvPr/>
        </p:nvPicPr>
        <p:blipFill>
          <a:blip r:embed="rId7"/>
          <a:stretch>
            <a:fillRect/>
          </a:stretch>
        </p:blipFill>
        <p:spPr>
          <a:xfrm>
            <a:off x="14120927" y="8310760"/>
            <a:ext cx="1666878" cy="1666878"/>
          </a:xfrm>
          <a:prstGeom prst="rect">
            <a:avLst/>
          </a:prstGeom>
          <a:ln w="12700">
            <a:miter lim="400000"/>
          </a:ln>
        </p:spPr>
      </p:pic>
      <p:sp>
        <p:nvSpPr>
          <p:cNvPr id="86" name="CircleCI"/>
          <p:cNvSpPr txBox="1"/>
          <p:nvPr/>
        </p:nvSpPr>
        <p:spPr>
          <a:xfrm>
            <a:off x="13964634" y="10223294"/>
            <a:ext cx="1979462" cy="727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5" tIns="71435" rIns="71435" bIns="71435" anchor="ctr">
            <a:spAutoFit/>
          </a:bodyPr>
          <a:lstStyle>
            <a:lvl1pPr algn="ctr" defTabSz="821529">
              <a:defRPr sz="3800" b="1"/>
            </a:lvl1pPr>
          </a:lstStyle>
          <a:p>
            <a:r>
              <a:t>CircleCI</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577</TotalTime>
  <Words>10162</Words>
  <Application>Microsoft Macintosh PowerPoint</Application>
  <PresentationFormat>Custom</PresentationFormat>
  <Paragraphs>613</Paragraphs>
  <Slides>47</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47</vt:i4>
      </vt:variant>
    </vt:vector>
  </HeadingPairs>
  <TitlesOfParts>
    <vt:vector size="56" baseType="lpstr">
      <vt:lpstr>Arial</vt:lpstr>
      <vt:lpstr>Calibri</vt:lpstr>
      <vt:lpstr>Calibri Light</vt:lpstr>
      <vt:lpstr>Helvetica</vt:lpstr>
      <vt:lpstr>Helvetica Neue</vt:lpstr>
      <vt:lpstr>TwitterChirp</vt:lpstr>
      <vt:lpstr>Verdana</vt:lpstr>
      <vt:lpstr>Office Theme</vt:lpstr>
      <vt:lpstr>1_Office Theme</vt:lpstr>
      <vt:lpstr>CS 4530 Software Engineering  Module 14: Continuous Development Processes</vt:lpstr>
      <vt:lpstr>Learning objectives for this lesson</vt:lpstr>
      <vt:lpstr>Review: The Agile Model Reduces Risk by Embracing Change (~2000)</vt:lpstr>
      <vt:lpstr>Review: Test Driven Development (TDD) creates fast feedback loops</vt:lpstr>
      <vt:lpstr>Agile values fast quality feedback loops</vt:lpstr>
      <vt:lpstr>Example: Some bugs slip through testing, even in highly-regulated industries</vt:lpstr>
      <vt:lpstr>Continuous development practices improves code quality and dev velocity</vt:lpstr>
      <vt:lpstr>Continuous Integration (CI) provides global feedback on local changes</vt:lpstr>
      <vt:lpstr>CI is triggered by commits, pull requests, and other actions</vt:lpstr>
      <vt:lpstr>CI is a software pipeline</vt:lpstr>
      <vt:lpstr>Automating Feedback Loops is Powerful</vt:lpstr>
      <vt:lpstr>CI In Practice: Autograder</vt:lpstr>
      <vt:lpstr>Example CI Pipeline - Autograder</vt:lpstr>
      <vt:lpstr>CI Pipelines automate performance testing</vt:lpstr>
      <vt:lpstr>CI Pipelines automate benchmarking</vt:lpstr>
      <vt:lpstr>Continuous Integration is Highly Configurable</vt:lpstr>
      <vt:lpstr>Attributes of effective CI processes</vt:lpstr>
      <vt:lpstr>Effective CI processes are run often enough to reduce debugging effort</vt:lpstr>
      <vt:lpstr>Effective CI processes allocate enough resources to mitigate flaky tests</vt:lpstr>
      <vt:lpstr>Continuous Integration Service Models</vt:lpstr>
      <vt:lpstr>CI in practice at Google</vt:lpstr>
      <vt:lpstr>Challenges and Solutions for Repeatable Builds</vt:lpstr>
      <vt:lpstr>Dependency Managers Organize External Dependencies</vt:lpstr>
      <vt:lpstr>Specify and Depend on Package Versions with Care</vt:lpstr>
      <vt:lpstr>Build Systems Orchestrate Software Engineering Tasks</vt:lpstr>
      <vt:lpstr>Continuous Delivery</vt:lpstr>
      <vt:lpstr>Motivating scenario: Failed Deployment at Knight Capital</vt:lpstr>
      <vt:lpstr>What could Knight capital have done better?</vt:lpstr>
      <vt:lpstr>Continuous Delivery != Immediate Delivery</vt:lpstr>
      <vt:lpstr>Split Deployments Mitigate Risk</vt:lpstr>
      <vt:lpstr>Continuous Delivery Leverages Relies on Staging Environments</vt:lpstr>
      <vt:lpstr>Continuous Delivery Tools</vt:lpstr>
      <vt:lpstr>Continuous Delivery Relies on Infrastructure As Code</vt:lpstr>
      <vt:lpstr>Infrastructure as Code represents complex infrastructure in “recipes”</vt:lpstr>
      <vt:lpstr>Continuous Delivery Relies on Monitoring</vt:lpstr>
      <vt:lpstr>Tools for Monitoring Deployments</vt:lpstr>
      <vt:lpstr>Monitoring can help identify operational issues</vt:lpstr>
      <vt:lpstr>Continuous Delivery Tools Take Automated Actions</vt:lpstr>
      <vt:lpstr>From Monitoring to Observability</vt:lpstr>
      <vt:lpstr>New Tools allow Observability inside of Apps, Too</vt:lpstr>
      <vt:lpstr>Monitoring Services Take Automated Actions</vt:lpstr>
      <vt:lpstr>Beware of Metrics</vt:lpstr>
      <vt:lpstr>Deployment Example: Facebook.com</vt:lpstr>
      <vt:lpstr>Deployment Example</vt:lpstr>
      <vt:lpstr>Deployment Example</vt:lpstr>
      <vt:lpstr>Compare Continuous Delivery and TDD</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Software Engineering  Module 14: Continuous Development Processes</dc:title>
  <dc:creator>Adeel A. Bhutta</dc:creator>
  <cp:lastModifiedBy>Bell, Jonathan</cp:lastModifiedBy>
  <cp:revision>52</cp:revision>
  <dcterms:modified xsi:type="dcterms:W3CDTF">2024-02-27T21:37:48Z</dcterms:modified>
</cp:coreProperties>
</file>